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6" r:id="rId3"/>
    <p:sldId id="301" r:id="rId4"/>
    <p:sldId id="268" r:id="rId5"/>
    <p:sldId id="313" r:id="rId6"/>
    <p:sldId id="314" r:id="rId7"/>
    <p:sldId id="299" r:id="rId8"/>
    <p:sldId id="312" r:id="rId9"/>
    <p:sldId id="315" r:id="rId10"/>
    <p:sldId id="274" r:id="rId11"/>
    <p:sldId id="308" r:id="rId12"/>
    <p:sldId id="310" r:id="rId13"/>
    <p:sldId id="311" r:id="rId14"/>
    <p:sldId id="298" r:id="rId15"/>
    <p:sldId id="302" r:id="rId16"/>
    <p:sldId id="303" r:id="rId17"/>
    <p:sldId id="304" r:id="rId18"/>
    <p:sldId id="262" r:id="rId19"/>
    <p:sldId id="309" r:id="rId20"/>
    <p:sldId id="271" r:id="rId21"/>
    <p:sldId id="277" r:id="rId22"/>
    <p:sldId id="294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161"/>
    <a:srgbClr val="FF0000"/>
    <a:srgbClr val="BB0101"/>
    <a:srgbClr val="E39F25"/>
    <a:srgbClr val="FF5050"/>
    <a:srgbClr val="FF6600"/>
    <a:srgbClr val="AB1511"/>
    <a:srgbClr val="90362C"/>
    <a:srgbClr val="FF33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8" autoAdjust="0"/>
    <p:restoredTop sz="94660"/>
  </p:normalViewPr>
  <p:slideViewPr>
    <p:cSldViewPr>
      <p:cViewPr>
        <p:scale>
          <a:sx n="90" d="100"/>
          <a:sy n="90" d="100"/>
        </p:scale>
        <p:origin x="342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05DF6-4B93-46FA-A941-D4E758BEE7DC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42B03-0FF3-45BF-B350-3380882C9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77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2B03-0FF3-45BF-B350-3380882C9E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20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42B03-0FF3-45BF-B350-3380882C9E8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3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6BA3-4BB7-4342-A59C-FCD4B917BC70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83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7581-E303-497F-A150-A4D7DAC6788C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22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FC1FD-98CC-4BC2-8B34-2BD595561267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5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8E58-1004-4EE9-9FB5-5BE2AAEBC81A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1D5B-74EF-44DD-8E2C-5A2148B8A3B1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1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99223-38BB-4762-85A7-52D97194CFC4}" type="datetime1">
              <a:rPr lang="en-GB" smtClean="0"/>
              <a:t>09/11/2016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1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CB79-9310-4256-A2B3-BD99E95DE1A1}" type="datetime1">
              <a:rPr lang="en-GB" smtClean="0"/>
              <a:t>09/11/2016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5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B60AC-6CDF-43F9-8BD4-09AEB2995F86}" type="datetime1">
              <a:rPr lang="en-GB" smtClean="0"/>
              <a:t>09/11/2016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2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C49C-CDEF-479C-8B45-A83482890A12}" type="datetime1">
              <a:rPr lang="en-GB" smtClean="0"/>
              <a:t>09/11/2016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6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E53D-318C-40CA-BF73-29973DE0FEE7}" type="datetime1">
              <a:rPr lang="en-GB" smtClean="0"/>
              <a:t>09/11/2016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2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393-1830-4020-9A2E-0860D155EBD2}" type="datetime1">
              <a:rPr lang="en-GB" smtClean="0"/>
              <a:t>09/11/2016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02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B070-3BEC-4E60-B67D-B9C505DBF051}" type="datetime1">
              <a:rPr lang="en-GB" smtClean="0"/>
              <a:t>09/11/2016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F9065-CC78-49AC-BEC0-1B4D926F0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0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vdafuled.hu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mit.bme.hu/" TargetMode="External"/><Relationship Id="rId2" Type="http://schemas.openxmlformats.org/officeDocument/2006/relationships/hyperlink" Target="http://semmelweis.hu/fulorrgegeszet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ovdafuled.h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1700808"/>
            <a:ext cx="9144000" cy="1194661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D60093"/>
                </a:solidFill>
              </a:rPr>
              <a:t/>
            </a:r>
            <a:br>
              <a:rPr lang="hu-HU" b="1" dirty="0" smtClean="0">
                <a:solidFill>
                  <a:srgbClr val="D60093"/>
                </a:solidFill>
              </a:rPr>
            </a:br>
            <a:r>
              <a:rPr lang="hu-HU" b="1" dirty="0">
                <a:solidFill>
                  <a:srgbClr val="D60093"/>
                </a:solidFill>
              </a:rPr>
              <a:t/>
            </a:r>
            <a:br>
              <a:rPr lang="hu-HU" b="1" dirty="0">
                <a:solidFill>
                  <a:srgbClr val="D60093"/>
                </a:solidFill>
              </a:rPr>
            </a:br>
            <a:r>
              <a:rPr lang="hu-HU" dirty="0" smtClean="0"/>
              <a:t> </a:t>
            </a:r>
            <a:r>
              <a:rPr lang="hu-HU" dirty="0"/>
              <a:t>A gyermekrendezvények hangerősítésének szabályozása</a:t>
            </a:r>
            <a:r>
              <a:rPr lang="hu-HU" dirty="0" smtClean="0"/>
              <a:t>, </a:t>
            </a:r>
            <a:r>
              <a:rPr lang="hu-HU" dirty="0"/>
              <a:t>a gyermekeket érő zajterhelés </a:t>
            </a:r>
            <a:r>
              <a:rPr lang="hu-HU" dirty="0" smtClean="0"/>
              <a:t>csökkentésére</a:t>
            </a:r>
            <a:r>
              <a:rPr lang="hu-HU" b="1" dirty="0">
                <a:solidFill>
                  <a:srgbClr val="D60093"/>
                </a:solidFill>
              </a:rPr>
              <a:t/>
            </a:r>
            <a:br>
              <a:rPr lang="hu-HU" b="1" dirty="0">
                <a:solidFill>
                  <a:srgbClr val="D60093"/>
                </a:solidFill>
              </a:rPr>
            </a:br>
            <a:r>
              <a:rPr lang="hu-HU" sz="3600" b="1" dirty="0" smtClean="0">
                <a:solidFill>
                  <a:srgbClr val="D60093"/>
                </a:solidFill>
              </a:rPr>
              <a:t>I. rész</a:t>
            </a:r>
            <a:r>
              <a:rPr lang="hu-HU" sz="3600" b="1" dirty="0" smtClean="0">
                <a:solidFill>
                  <a:srgbClr val="D60093"/>
                </a:solidFill>
              </a:rPr>
              <a:t/>
            </a:r>
            <a:br>
              <a:rPr lang="hu-HU" sz="3600" b="1" dirty="0" smtClean="0">
                <a:solidFill>
                  <a:srgbClr val="D60093"/>
                </a:solidFill>
              </a:rPr>
            </a:br>
            <a:r>
              <a:rPr lang="hu-HU" sz="3600" i="1" dirty="0" smtClean="0"/>
              <a:t>Törvényelőkészítő munka</a:t>
            </a:r>
            <a:endParaRPr lang="en-GB" sz="36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819007"/>
          </a:xfrm>
        </p:spPr>
        <p:txBody>
          <a:bodyPr>
            <a:normAutofit fontScale="47500" lnSpcReduction="20000"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Vicsi Klára </a:t>
            </a:r>
          </a:p>
          <a:p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vicsi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tmit.bme.hu</a:t>
            </a:r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b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6" y="88839"/>
            <a:ext cx="1064329" cy="139594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pic>
        <p:nvPicPr>
          <p:cNvPr id="1028" name="Picture 4" descr="http://www.zold18.hu/sites/default/files/siteimg/cikk_kepek/human/zaj_gyerek_wikimedia_or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38299"/>
            <a:ext cx="2613670" cy="186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619672" y="429090"/>
            <a:ext cx="6579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Akusztikai </a:t>
            </a:r>
            <a:r>
              <a:rPr lang="hu-H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Osztályközi Állandó Bizottság (AOB)</a:t>
            </a:r>
            <a:br>
              <a:rPr lang="hu-H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24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72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22615" y="1359932"/>
            <a:ext cx="9044848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különböző </a:t>
            </a:r>
            <a:r>
              <a:rPr lang="hu-HU" sz="2000" dirty="0" smtClean="0"/>
              <a:t>zenés műsorok, események </a:t>
            </a:r>
            <a:r>
              <a:rPr lang="hu-HU" sz="2000" b="1" dirty="0" smtClean="0">
                <a:solidFill>
                  <a:srgbClr val="FF0000"/>
                </a:solidFill>
              </a:rPr>
              <a:t>zajszint kategóriába </a:t>
            </a:r>
            <a:r>
              <a:rPr lang="hu-HU" sz="2000" dirty="0" smtClean="0"/>
              <a:t>legyenek </a:t>
            </a:r>
            <a:r>
              <a:rPr lang="hu-HU" sz="2000" dirty="0" smtClean="0"/>
              <a:t>besorolva </a:t>
            </a:r>
          </a:p>
          <a:p>
            <a:r>
              <a:rPr lang="hu-HU" sz="1600" dirty="0" smtClean="0"/>
              <a:t>(</a:t>
            </a:r>
            <a:r>
              <a:rPr lang="hu-HU" sz="1600" dirty="0" smtClean="0"/>
              <a:t>hasonlóan a műszaki termékek energiafogyasztási kategóriáihoz).</a:t>
            </a:r>
          </a:p>
          <a:p>
            <a:r>
              <a:rPr lang="hu-HU" sz="2000" dirty="0" smtClean="0"/>
              <a:t> </a:t>
            </a:r>
          </a:p>
          <a:p>
            <a:r>
              <a:rPr lang="hu-HU" sz="2000" dirty="0" smtClean="0"/>
              <a:t>Így </a:t>
            </a:r>
            <a:r>
              <a:rPr lang="hu-HU" sz="2000" dirty="0"/>
              <a:t>a </a:t>
            </a:r>
            <a:r>
              <a:rPr lang="hu-HU" sz="2000" dirty="0" smtClean="0"/>
              <a:t>gyerekek, szülők </a:t>
            </a:r>
            <a:r>
              <a:rPr lang="hu-HU" sz="2000" dirty="0"/>
              <a:t>előre </a:t>
            </a:r>
            <a:r>
              <a:rPr lang="hu-HU" sz="2000" dirty="0" smtClean="0"/>
              <a:t>információt </a:t>
            </a:r>
            <a:r>
              <a:rPr lang="hu-HU" sz="2000" dirty="0" smtClean="0"/>
              <a:t>kapnak </a:t>
            </a:r>
            <a:r>
              <a:rPr lang="hu-HU" sz="2000" dirty="0" smtClean="0"/>
              <a:t>arról</a:t>
            </a:r>
            <a:r>
              <a:rPr lang="hu-HU" sz="2000" dirty="0"/>
              <a:t>, hogy az </a:t>
            </a:r>
            <a:r>
              <a:rPr lang="hu-HU" sz="2000" dirty="0" smtClean="0"/>
              <a:t>általuk meglátogatni </a:t>
            </a:r>
          </a:p>
          <a:p>
            <a:r>
              <a:rPr lang="hu-HU" sz="2000" dirty="0" smtClean="0"/>
              <a:t>kívánt </a:t>
            </a:r>
            <a:r>
              <a:rPr lang="hu-HU" sz="2000" dirty="0"/>
              <a:t>eseményen várhatóan milyen zajterhelést </a:t>
            </a:r>
            <a:r>
              <a:rPr lang="hu-HU" sz="2000" dirty="0" smtClean="0"/>
              <a:t>kapnak. </a:t>
            </a:r>
          </a:p>
          <a:p>
            <a:r>
              <a:rPr lang="hu-HU" sz="2000" dirty="0" smtClean="0"/>
              <a:t>Ezek </a:t>
            </a:r>
            <a:r>
              <a:rPr lang="hu-HU" sz="2000" dirty="0"/>
              <a:t>alapján </a:t>
            </a:r>
            <a:r>
              <a:rPr lang="hu-HU" sz="2000" dirty="0" smtClean="0"/>
              <a:t>dönthetnek </a:t>
            </a:r>
            <a:r>
              <a:rPr lang="hu-HU" sz="2000" dirty="0"/>
              <a:t>arról, hogy részt </a:t>
            </a:r>
            <a:r>
              <a:rPr lang="hu-HU" sz="2000" dirty="0" smtClean="0"/>
              <a:t>kívánnak-e </a:t>
            </a:r>
            <a:r>
              <a:rPr lang="hu-HU" sz="2000" dirty="0"/>
              <a:t>venni </a:t>
            </a:r>
            <a:r>
              <a:rPr lang="hu-HU" sz="2000" dirty="0" smtClean="0"/>
              <a:t>az eseményen, vagy sem.</a:t>
            </a:r>
          </a:p>
          <a:p>
            <a:endParaRPr lang="hu-HU" sz="2000" dirty="0" smtClean="0">
              <a:solidFill>
                <a:srgbClr val="007434"/>
              </a:solidFill>
            </a:endParaRPr>
          </a:p>
          <a:p>
            <a:r>
              <a:rPr lang="hu-HU" sz="2000" dirty="0" smtClean="0"/>
              <a:t>Ezek a </a:t>
            </a:r>
            <a:r>
              <a:rPr lang="hu-HU" sz="2000" b="1" dirty="0" smtClean="0">
                <a:solidFill>
                  <a:srgbClr val="FF0000"/>
                </a:solidFill>
              </a:rPr>
              <a:t>kategóriák  - </a:t>
            </a:r>
            <a:r>
              <a:rPr lang="hu-HU" sz="2000" dirty="0" smtClean="0"/>
              <a:t>  </a:t>
            </a:r>
            <a:r>
              <a:rPr lang="hu-HU" sz="2000" b="1" dirty="0" smtClean="0">
                <a:solidFill>
                  <a:srgbClr val="FF0000"/>
                </a:solidFill>
              </a:rPr>
              <a:t>a közönség várható zajterhelését </a:t>
            </a:r>
            <a:r>
              <a:rPr lang="hu-HU" sz="2000" b="1" dirty="0" smtClean="0">
                <a:solidFill>
                  <a:srgbClr val="FF0000"/>
                </a:solidFill>
              </a:rPr>
              <a:t>jelentik -  </a:t>
            </a:r>
            <a:r>
              <a:rPr lang="hu-HU" sz="2000" dirty="0" smtClean="0"/>
              <a:t>amelyet </a:t>
            </a:r>
            <a:r>
              <a:rPr lang="hu-HU" sz="2000" dirty="0" smtClean="0"/>
              <a:t>a </a:t>
            </a:r>
          </a:p>
          <a:p>
            <a:r>
              <a:rPr lang="hu-HU" sz="2000" dirty="0" smtClean="0"/>
              <a:t>rendezvényszervező</a:t>
            </a:r>
            <a:r>
              <a:rPr lang="hu-HU" sz="2000" dirty="0"/>
              <a:t>, </a:t>
            </a:r>
            <a:r>
              <a:rPr lang="hu-HU" sz="2000" dirty="0" smtClean="0"/>
              <a:t>illetve </a:t>
            </a:r>
            <a:r>
              <a:rPr lang="hu-HU" sz="2000" dirty="0"/>
              <a:t>a </a:t>
            </a:r>
            <a:r>
              <a:rPr lang="hu-HU" sz="2000" dirty="0" smtClean="0"/>
              <a:t>műsorszolgáltató köteles közzétenni.</a:t>
            </a:r>
            <a:endParaRPr lang="hu-HU" sz="2000" dirty="0"/>
          </a:p>
          <a:p>
            <a:endParaRPr lang="hu-HU" sz="2000" b="1" dirty="0">
              <a:solidFill>
                <a:srgbClr val="00B050"/>
              </a:solidFill>
            </a:endParaRPr>
          </a:p>
          <a:p>
            <a:r>
              <a:rPr lang="hu-HU" sz="2000" dirty="0"/>
              <a:t>Azaz, </a:t>
            </a:r>
            <a:r>
              <a:rPr lang="hu-HU" sz="2000" b="1" dirty="0">
                <a:solidFill>
                  <a:srgbClr val="00B050"/>
                </a:solidFill>
              </a:rPr>
              <a:t>az egyes kategóriáknak megfelelő zenés műsort nem tiltjuk</a:t>
            </a:r>
            <a:r>
              <a:rPr lang="hu-HU" sz="2000" dirty="0"/>
              <a:t>, </a:t>
            </a:r>
          </a:p>
          <a:p>
            <a:r>
              <a:rPr lang="hu-HU" sz="2000" dirty="0"/>
              <a:t>hanem megfelelő </a:t>
            </a:r>
            <a:r>
              <a:rPr lang="hu-HU" sz="2000" b="1" dirty="0">
                <a:solidFill>
                  <a:srgbClr val="00B050"/>
                </a:solidFill>
              </a:rPr>
              <a:t>ajánlásokat teszünk </a:t>
            </a:r>
            <a:r>
              <a:rPr lang="hu-HU" sz="2000" dirty="0"/>
              <a:t>a közönség számára, </a:t>
            </a:r>
          </a:p>
          <a:p>
            <a:r>
              <a:rPr lang="hu-HU" sz="2000" dirty="0"/>
              <a:t>hogy milyen veszélyt jelent az adott rendezvényen való részvétele, </a:t>
            </a:r>
          </a:p>
          <a:p>
            <a:r>
              <a:rPr lang="hu-HU" sz="2000" dirty="0"/>
              <a:t>illetve mit célszerű tennie, megtartania az egészsége védelmének érdekében </a:t>
            </a:r>
          </a:p>
          <a:p>
            <a:r>
              <a:rPr lang="hu-HU" sz="2000" dirty="0"/>
              <a:t>						(pl. füldugó használata).</a:t>
            </a:r>
            <a:endParaRPr lang="en-GB" sz="2000" dirty="0"/>
          </a:p>
          <a:p>
            <a:r>
              <a:rPr lang="hu-HU" sz="2000" dirty="0" smtClean="0"/>
              <a:t>			</a:t>
            </a:r>
            <a:endParaRPr lang="en-GB" dirty="0"/>
          </a:p>
        </p:txBody>
      </p:sp>
      <p:sp>
        <p:nvSpPr>
          <p:cNvPr id="3" name="Szövegdoboz 2"/>
          <p:cNvSpPr txBox="1"/>
          <p:nvPr/>
        </p:nvSpPr>
        <p:spPr>
          <a:xfrm>
            <a:off x="1331640" y="836712"/>
            <a:ext cx="684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MTA AOB </a:t>
            </a:r>
            <a:r>
              <a:rPr lang="hu-HU" sz="2800" b="1" dirty="0" smtClean="0">
                <a:solidFill>
                  <a:srgbClr val="0070C0"/>
                </a:solidFill>
              </a:rPr>
              <a:t>jogszabály javaslata – általános elv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63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331640" y="836712"/>
            <a:ext cx="6841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MTA AOB </a:t>
            </a:r>
            <a:r>
              <a:rPr lang="hu-HU" sz="2800" b="1" dirty="0" smtClean="0">
                <a:solidFill>
                  <a:srgbClr val="0070C0"/>
                </a:solidFill>
              </a:rPr>
              <a:t>jogszabály javaslata – általános elv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97768"/>
              </p:ext>
            </p:extLst>
          </p:nvPr>
        </p:nvGraphicFramePr>
        <p:xfrm>
          <a:off x="4499992" y="1628800"/>
          <a:ext cx="3565179" cy="5016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11"/>
                <a:gridCol w="1818968"/>
              </a:tblGrid>
              <a:tr h="3815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Zajszint kategória-jel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Irányérték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hu-HU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Aeq</a:t>
                      </a:r>
                      <a:r>
                        <a:rPr lang="hu-HU" sz="1800" baseline="-25000" dirty="0">
                          <a:solidFill>
                            <a:schemeClr val="tx1"/>
                          </a:solidFill>
                          <a:effectLst/>
                        </a:rPr>
                        <a:t>,M30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dB*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</a:tr>
              <a:tr h="381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3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75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80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E39F2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85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636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90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723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95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577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BB01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395536" y="3212976"/>
            <a:ext cx="369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 meghatározott </a:t>
            </a:r>
            <a:r>
              <a:rPr lang="hu-HU" dirty="0" smtClean="0"/>
              <a:t>zajszint - kategóriák:</a:t>
            </a:r>
            <a:endParaRPr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9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331640" y="836712"/>
            <a:ext cx="4438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0070C0"/>
                </a:solidFill>
              </a:rPr>
              <a:t>A javasolt jogszabály hatálya</a:t>
            </a:r>
            <a:endParaRPr lang="hu-HU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5" name="Szövegdoboz 4"/>
          <p:cNvSpPr txBox="1"/>
          <p:nvPr/>
        </p:nvSpPr>
        <p:spPr>
          <a:xfrm>
            <a:off x="28361" y="2132856"/>
            <a:ext cx="943304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hu-HU" sz="2000" dirty="0" smtClean="0"/>
              <a:t>Szabad vagy </a:t>
            </a:r>
            <a:r>
              <a:rPr lang="hu-HU" sz="2000" dirty="0"/>
              <a:t>zárt térben tartott, elektronikus hangosítású </a:t>
            </a:r>
            <a:r>
              <a:rPr lang="hu-HU" sz="2000" dirty="0" smtClean="0">
                <a:solidFill>
                  <a:srgbClr val="0070C0"/>
                </a:solidFill>
              </a:rPr>
              <a:t>rendezvény szervezőjére</a:t>
            </a:r>
            <a:r>
              <a:rPr lang="hu-HU" sz="2000" dirty="0"/>
              <a:t>,</a:t>
            </a:r>
          </a:p>
          <a:p>
            <a:pPr lvl="0"/>
            <a:r>
              <a:rPr lang="hu-HU" sz="2000" dirty="0" smtClean="0"/>
              <a:t>      ill. az </a:t>
            </a:r>
            <a:r>
              <a:rPr lang="hu-HU" sz="2000" dirty="0"/>
              <a:t>ilyen jellegű rendezvénynek helyet adó </a:t>
            </a:r>
            <a:r>
              <a:rPr lang="hu-HU" sz="2000" dirty="0">
                <a:solidFill>
                  <a:srgbClr val="0070C0"/>
                </a:solidFill>
              </a:rPr>
              <a:t>intézmény vezetőjére</a:t>
            </a:r>
            <a:r>
              <a:rPr lang="hu-HU" sz="2000" dirty="0" smtClean="0"/>
              <a:t>,</a:t>
            </a:r>
          </a:p>
          <a:p>
            <a:pPr lvl="0"/>
            <a:endParaRPr lang="hu-HU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hu-HU" sz="2000" dirty="0"/>
              <a:t>a zeneszolgáltatást végző </a:t>
            </a:r>
            <a:r>
              <a:rPr lang="hu-HU" sz="2000" dirty="0">
                <a:solidFill>
                  <a:srgbClr val="0070C0"/>
                </a:solidFill>
              </a:rPr>
              <a:t>zenekarra</a:t>
            </a:r>
            <a:r>
              <a:rPr lang="hu-HU" sz="2000" dirty="0" smtClean="0"/>
              <a:t>,</a:t>
            </a:r>
          </a:p>
          <a:p>
            <a:pPr lvl="0"/>
            <a:endParaRPr lang="hu-HU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hu-HU" sz="2000" dirty="0"/>
              <a:t>a hangosításért felelős </a:t>
            </a:r>
            <a:r>
              <a:rPr lang="hu-HU" sz="2000" dirty="0">
                <a:solidFill>
                  <a:srgbClr val="0070C0"/>
                </a:solidFill>
              </a:rPr>
              <a:t>hangmérnökre, </a:t>
            </a:r>
            <a:r>
              <a:rPr lang="hu-HU" sz="2000" dirty="0" err="1">
                <a:solidFill>
                  <a:srgbClr val="0070C0"/>
                </a:solidFill>
              </a:rPr>
              <a:t>hangtechnikusra</a:t>
            </a:r>
            <a:r>
              <a:rPr lang="hu-HU" sz="2000" dirty="0" smtClean="0"/>
              <a:t>,</a:t>
            </a:r>
          </a:p>
          <a:p>
            <a:pPr lvl="0"/>
            <a:endParaRPr lang="hu-HU" sz="20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hu-HU" sz="2000" dirty="0" smtClean="0"/>
              <a:t>a </a:t>
            </a:r>
            <a:r>
              <a:rPr lang="hu-HU" sz="2000" dirty="0"/>
              <a:t>rendezvényen közönségként részt vevő </a:t>
            </a:r>
            <a:r>
              <a:rPr lang="hu-HU" sz="2000" dirty="0">
                <a:solidFill>
                  <a:srgbClr val="0070C0"/>
                </a:solidFill>
              </a:rPr>
              <a:t>gyermekekre és fiatalkorúakra</a:t>
            </a:r>
            <a:r>
              <a:rPr lang="hu-HU" sz="2000" dirty="0" smtClean="0"/>
              <a:t>, és szüleikre.</a:t>
            </a:r>
            <a:endParaRPr lang="hu-HU" sz="2000" dirty="0"/>
          </a:p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899592" y="885265"/>
            <a:ext cx="81882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A jogszabályban javasolt </a:t>
            </a:r>
            <a:r>
              <a:rPr lang="hu-HU" sz="2800" dirty="0"/>
              <a:t>hallásvédelmi </a:t>
            </a:r>
            <a:r>
              <a:rPr lang="hu-HU" sz="2800" dirty="0" smtClean="0"/>
              <a:t>intézkedéseinek</a:t>
            </a:r>
          </a:p>
          <a:p>
            <a:r>
              <a:rPr lang="hu-HU" sz="2800" dirty="0" smtClean="0"/>
              <a:t> típusai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5" name="Téglalap 4"/>
          <p:cNvSpPr/>
          <p:nvPr/>
        </p:nvSpPr>
        <p:spPr>
          <a:xfrm>
            <a:off x="544391" y="3942787"/>
            <a:ext cx="3640843" cy="190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sz="24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kötelező előírások</a:t>
            </a:r>
            <a:endParaRPr lang="hu-HU" sz="2400" dirty="0" smtClean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sz="20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rendezvényszervezők számára </a:t>
            </a:r>
            <a:endParaRPr lang="hu-H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sz="1400" b="1" i="1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sz="1400" b="1" i="1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5384101" y="3942787"/>
            <a:ext cx="3302699" cy="13765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sz="2400" b="1" dirty="0">
                <a:solidFill>
                  <a:srgbClr val="FF0000"/>
                </a:solidFill>
              </a:rPr>
              <a:t>ajánlások 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dirty="0" smtClean="0"/>
              <a:t>a </a:t>
            </a:r>
            <a:r>
              <a:rPr lang="hu-HU" dirty="0"/>
              <a:t>rendezvény résztvevői </a:t>
            </a:r>
            <a:r>
              <a:rPr lang="hu-HU" dirty="0" smtClean="0"/>
              <a:t>számára: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hu-HU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orfüggő zajterhelési kategóriák</a:t>
            </a:r>
            <a:endParaRPr lang="hu-HU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1464396" y="1839372"/>
            <a:ext cx="253656" cy="1856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106540" y="1839372"/>
            <a:ext cx="3333917" cy="1949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a számának hely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9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rtalom hely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64292"/>
            <a:ext cx="6565488" cy="4351338"/>
          </a:xfrm>
          <a:prstGeom prst="rect">
            <a:avLst/>
          </a:prstGeom>
          <a:noFill/>
        </p:spPr>
      </p:pic>
      <p:sp>
        <p:nvSpPr>
          <p:cNvPr id="3" name="Szövegdoboz 2"/>
          <p:cNvSpPr txBox="1"/>
          <p:nvPr/>
        </p:nvSpPr>
        <p:spPr>
          <a:xfrm>
            <a:off x="1043608" y="6021288"/>
            <a:ext cx="79208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A halláskárosodási „küszöbértékekhez” </a:t>
            </a:r>
            <a:r>
              <a:rPr lang="hu-HU" sz="2000" dirty="0" smtClean="0"/>
              <a:t>tartozó hangnyomásszintek</a:t>
            </a:r>
            <a:endParaRPr lang="hu-HU" sz="2000" dirty="0"/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5905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5" name="Téglalap 4"/>
          <p:cNvSpPr/>
          <p:nvPr/>
        </p:nvSpPr>
        <p:spPr>
          <a:xfrm>
            <a:off x="951056" y="75905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0070C0"/>
                </a:solidFill>
              </a:rPr>
              <a:t>A zajterhelést közelítő </a:t>
            </a:r>
            <a:r>
              <a:rPr lang="hu-HU" sz="2400" b="1" dirty="0" smtClean="0">
                <a:solidFill>
                  <a:srgbClr val="0070C0"/>
                </a:solidFill>
              </a:rPr>
              <a:t>korfüggő kategóriahatárok megállapításának módszere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98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rtalom hely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64292"/>
            <a:ext cx="6565488" cy="4351338"/>
          </a:xfrm>
          <a:prstGeom prst="rect">
            <a:avLst/>
          </a:prstGeom>
          <a:noFill/>
        </p:spPr>
      </p:pic>
      <p:cxnSp>
        <p:nvCxnSpPr>
          <p:cNvPr id="5" name="Egyenes összekötő nyíllal 4"/>
          <p:cNvCxnSpPr/>
          <p:nvPr/>
        </p:nvCxnSpPr>
        <p:spPr>
          <a:xfrm flipV="1">
            <a:off x="3995936" y="3933056"/>
            <a:ext cx="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3650870" y="5014508"/>
            <a:ext cx="69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45perc</a:t>
            </a:r>
            <a:endParaRPr lang="en-US" sz="12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0" y="6187456"/>
            <a:ext cx="9061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Kisgyermekeknél kockázat nélkül egy 85dB hangnyomásszintű műsor </a:t>
            </a:r>
            <a:r>
              <a:rPr lang="hu-HU" dirty="0" err="1" smtClean="0"/>
              <a:t>max</a:t>
            </a:r>
            <a:r>
              <a:rPr lang="hu-HU" dirty="0" smtClean="0"/>
              <a:t> 45 percig hallgatható</a:t>
            </a:r>
            <a:endParaRPr lang="en-US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65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9" name="Téglalap 8"/>
          <p:cNvSpPr/>
          <p:nvPr/>
        </p:nvSpPr>
        <p:spPr>
          <a:xfrm>
            <a:off x="927295" y="51652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0070C0"/>
                </a:solidFill>
              </a:rPr>
              <a:t>A zajterhelést közelítő </a:t>
            </a:r>
            <a:r>
              <a:rPr lang="hu-HU" sz="2400" b="1" dirty="0" smtClean="0">
                <a:solidFill>
                  <a:srgbClr val="0070C0"/>
                </a:solidFill>
              </a:rPr>
              <a:t>korfüggő kategóriahatárok megállapításának módszere kisgyermekeknél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rtalom hely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64292"/>
            <a:ext cx="6565488" cy="4351338"/>
          </a:xfrm>
          <a:prstGeom prst="rect">
            <a:avLst/>
          </a:prstGeom>
          <a:noFill/>
        </p:spPr>
      </p:pic>
      <p:cxnSp>
        <p:nvCxnSpPr>
          <p:cNvPr id="5" name="Egyenes összekötő nyíllal 4"/>
          <p:cNvCxnSpPr/>
          <p:nvPr/>
        </p:nvCxnSpPr>
        <p:spPr>
          <a:xfrm flipV="1">
            <a:off x="3995936" y="3933056"/>
            <a:ext cx="0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3650870" y="5014508"/>
            <a:ext cx="69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45perc</a:t>
            </a:r>
            <a:endParaRPr lang="en-US" sz="12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V="1">
            <a:off x="4860032" y="4330432"/>
            <a:ext cx="0" cy="961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4614206" y="5013671"/>
            <a:ext cx="633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 óra</a:t>
            </a:r>
            <a:endParaRPr lang="en-US" sz="12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0" y="6187456"/>
            <a:ext cx="9281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Kisgyermekeknél kockázat nélkül egy 85dB hangnyomásszintű műsor </a:t>
            </a:r>
            <a:r>
              <a:rPr lang="hu-HU" dirty="0" err="1" smtClean="0"/>
              <a:t>max</a:t>
            </a:r>
            <a:r>
              <a:rPr lang="hu-HU" dirty="0" smtClean="0"/>
              <a:t> ~ </a:t>
            </a:r>
            <a:r>
              <a:rPr lang="hu-HU" dirty="0" smtClean="0"/>
              <a:t>45 percig hallgatható,</a:t>
            </a:r>
          </a:p>
          <a:p>
            <a:r>
              <a:rPr lang="hu-HU" dirty="0" smtClean="0"/>
              <a:t>			             80dB </a:t>
            </a:r>
            <a:r>
              <a:rPr lang="hu-HU" dirty="0"/>
              <a:t>hangnyomásszintű műsor </a:t>
            </a:r>
            <a:r>
              <a:rPr lang="hu-HU" dirty="0" err="1"/>
              <a:t>max</a:t>
            </a:r>
            <a:r>
              <a:rPr lang="hu-HU" dirty="0"/>
              <a:t> </a:t>
            </a:r>
            <a:r>
              <a:rPr lang="hu-HU" dirty="0" smtClean="0"/>
              <a:t>~ 2 </a:t>
            </a:r>
            <a:r>
              <a:rPr lang="hu-HU" dirty="0" smtClean="0"/>
              <a:t>óráig hallgatható.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11" name="Téglalap 10"/>
          <p:cNvSpPr/>
          <p:nvPr/>
        </p:nvSpPr>
        <p:spPr>
          <a:xfrm>
            <a:off x="962828" y="106931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0070C0"/>
                </a:solidFill>
              </a:rPr>
              <a:t>A zajterhelést közelítő </a:t>
            </a:r>
            <a:r>
              <a:rPr lang="hu-HU" sz="2400" b="1" dirty="0" smtClean="0">
                <a:solidFill>
                  <a:srgbClr val="0070C0"/>
                </a:solidFill>
              </a:rPr>
              <a:t>korfüggő kategóriahatárok megállapításának módszere kisgyermekeknél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artalom hely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64292"/>
            <a:ext cx="6565488" cy="4351338"/>
          </a:xfrm>
          <a:prstGeom prst="rect">
            <a:avLst/>
          </a:prstGeom>
          <a:noFill/>
        </p:spPr>
      </p:pic>
      <p:cxnSp>
        <p:nvCxnSpPr>
          <p:cNvPr id="5" name="Egyenes összekötő nyíllal 4"/>
          <p:cNvCxnSpPr/>
          <p:nvPr/>
        </p:nvCxnSpPr>
        <p:spPr>
          <a:xfrm flipV="1">
            <a:off x="3995936" y="3068960"/>
            <a:ext cx="0" cy="22322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3650870" y="5014508"/>
            <a:ext cx="69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45perc</a:t>
            </a:r>
            <a:endParaRPr lang="en-US" sz="1200" dirty="0"/>
          </a:p>
        </p:txBody>
      </p:sp>
      <p:cxnSp>
        <p:nvCxnSpPr>
          <p:cNvPr id="9" name="Egyenes összekötő nyíllal 8"/>
          <p:cNvCxnSpPr/>
          <p:nvPr/>
        </p:nvCxnSpPr>
        <p:spPr>
          <a:xfrm flipV="1">
            <a:off x="4860032" y="3429000"/>
            <a:ext cx="0" cy="187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4614206" y="5013671"/>
            <a:ext cx="633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2 óra</a:t>
            </a:r>
            <a:endParaRPr lang="en-US" sz="1200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-324544" y="6093296"/>
            <a:ext cx="9062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	             Kockázat </a:t>
            </a:r>
            <a:r>
              <a:rPr lang="hu-HU" dirty="0" smtClean="0"/>
              <a:t>nélkül egy 95dB hangnyomásszintű műsor </a:t>
            </a:r>
            <a:r>
              <a:rPr lang="hu-HU" dirty="0" err="1" smtClean="0"/>
              <a:t>max</a:t>
            </a:r>
            <a:r>
              <a:rPr lang="hu-HU" dirty="0" smtClean="0"/>
              <a:t> 45 percig hallgatható,</a:t>
            </a:r>
          </a:p>
          <a:p>
            <a:r>
              <a:rPr lang="hu-HU" dirty="0" smtClean="0"/>
              <a:t>			             90dB </a:t>
            </a:r>
            <a:r>
              <a:rPr lang="hu-HU" dirty="0"/>
              <a:t>hangnyomásszintű műsor </a:t>
            </a:r>
            <a:r>
              <a:rPr lang="hu-HU" dirty="0" err="1"/>
              <a:t>max</a:t>
            </a:r>
            <a:r>
              <a:rPr lang="hu-HU" dirty="0"/>
              <a:t> </a:t>
            </a:r>
            <a:r>
              <a:rPr lang="hu-HU" dirty="0" smtClean="0"/>
              <a:t>2 óráig hallgatható.</a:t>
            </a:r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10" name="Téglalap 9"/>
          <p:cNvSpPr/>
          <p:nvPr/>
        </p:nvSpPr>
        <p:spPr>
          <a:xfrm>
            <a:off x="951056" y="120014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0070C0"/>
                </a:solidFill>
              </a:rPr>
              <a:t>A zajterhelést közelítő </a:t>
            </a:r>
            <a:r>
              <a:rPr lang="hu-HU" sz="2400" b="1" dirty="0" smtClean="0">
                <a:solidFill>
                  <a:srgbClr val="0070C0"/>
                </a:solidFill>
              </a:rPr>
              <a:t>korfüggő kategóriahatárok megállapításának módszere ifjú felnőtteknél</a:t>
            </a:r>
            <a:endParaRPr lang="hu-HU" sz="2400" b="1" dirty="0">
              <a:solidFill>
                <a:srgbClr val="0070C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20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763688" y="332656"/>
            <a:ext cx="54587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/>
              <a:t>Javasolt zajterhelés kategóriák 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204179"/>
              </p:ext>
            </p:extLst>
          </p:nvPr>
        </p:nvGraphicFramePr>
        <p:xfrm>
          <a:off x="64565" y="1260540"/>
          <a:ext cx="8856984" cy="5597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6211"/>
                <a:gridCol w="1818968"/>
                <a:gridCol w="1782592"/>
                <a:gridCol w="1782592"/>
                <a:gridCol w="1726621"/>
              </a:tblGrid>
              <a:tr h="38159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Zajszint kategória-jel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Irányérték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hu-HU" sz="1800" baseline="-25000" dirty="0" err="1">
                          <a:solidFill>
                            <a:schemeClr val="tx1"/>
                          </a:solidFill>
                          <a:effectLst/>
                        </a:rPr>
                        <a:t>Aeq</a:t>
                      </a:r>
                      <a:r>
                        <a:rPr lang="hu-HU" sz="1800" baseline="-25000" dirty="0">
                          <a:solidFill>
                            <a:schemeClr val="tx1"/>
                          </a:solidFill>
                          <a:effectLst/>
                        </a:rPr>
                        <a:t>,M30</a:t>
                      </a: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effectLst/>
                        </a:rPr>
                        <a:t>dB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Hallásvédelem szempontjából tett ajánlások a rendezvény résztvevői számára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5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3 évesnél fiatalabb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solidFill>
                            <a:schemeClr val="tx1"/>
                          </a:solidFill>
                          <a:effectLst/>
                        </a:rPr>
                        <a:t>3 – 14 év között</a:t>
                      </a:r>
                      <a:endParaRPr lang="hu-HU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14-18 év között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</a:tr>
              <a:tr h="6631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75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Nincs korlátozás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80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Nem ajánlott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Legfeljebb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 óra tartózkodás 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Nincs korlátozás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1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E39F2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85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Legfeljebb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45 perc </a:t>
                      </a:r>
                      <a:r>
                        <a:rPr lang="hu-HU" sz="1600" dirty="0" smtClean="0">
                          <a:effectLst/>
                        </a:rPr>
                        <a:t>tartózkodás </a:t>
                      </a:r>
                      <a:endParaRPr lang="hu-HU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6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90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Nem ajánlott***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Legfeljebb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2 óra tartózkodás**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</a:tr>
              <a:tr h="5723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95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Legfeljebb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45 perc tartózkodás**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2"/>
                    </a:solidFill>
                  </a:tcPr>
                </a:tc>
              </a:tr>
              <a:tr h="7577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BB01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 &lt; </a:t>
                      </a:r>
                      <a:r>
                        <a:rPr lang="hu-HU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20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endParaRPr lang="hu-H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Nem ajánlott***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effectLst/>
                        </a:rPr>
                        <a:t> </a:t>
                      </a:r>
                      <a:endParaRPr lang="hu-H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2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403648" y="162699"/>
            <a:ext cx="72237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rgbClr val="0070C0"/>
                </a:solidFill>
              </a:rPr>
              <a:t>A jogszabályban javasolt – rendezvényszervezői</a:t>
            </a:r>
          </a:p>
          <a:p>
            <a:r>
              <a:rPr lang="hu-HU" sz="2800" b="1" dirty="0">
                <a:solidFill>
                  <a:srgbClr val="0070C0"/>
                </a:solidFill>
              </a:rPr>
              <a:t>	</a:t>
            </a:r>
            <a:r>
              <a:rPr lang="hu-HU" sz="2800" b="1" dirty="0" smtClean="0">
                <a:solidFill>
                  <a:srgbClr val="0070C0"/>
                </a:solidFill>
              </a:rPr>
              <a:t>			   </a:t>
            </a:r>
            <a:r>
              <a:rPr lang="hu-HU" sz="2800" b="1" dirty="0" smtClean="0">
                <a:solidFill>
                  <a:srgbClr val="0070C0"/>
                </a:solidFill>
              </a:rPr>
              <a:t>kötelezettségek</a:t>
            </a:r>
            <a:endParaRPr lang="en-GB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41969"/>
              </p:ext>
            </p:extLst>
          </p:nvPr>
        </p:nvGraphicFramePr>
        <p:xfrm>
          <a:off x="4637256" y="1556792"/>
          <a:ext cx="4464496" cy="4564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8840"/>
                <a:gridCol w="1293155"/>
                <a:gridCol w="1155117"/>
                <a:gridCol w="1217384"/>
              </a:tblGrid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Zajszint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 smtClean="0">
                          <a:effectLst/>
                        </a:rPr>
                        <a:t>kategó</a:t>
                      </a:r>
                      <a:r>
                        <a:rPr lang="hu-HU" sz="1400" dirty="0" smtClean="0">
                          <a:effectLst/>
                        </a:rPr>
                        <a:t>-</a:t>
                      </a:r>
                      <a:r>
                        <a:rPr lang="en-US" sz="1400" dirty="0" smtClean="0">
                          <a:effectLst/>
                        </a:rPr>
                        <a:t>ria-</a:t>
                      </a:r>
                      <a:r>
                        <a:rPr lang="en-US" sz="1400" dirty="0" err="1" smtClean="0">
                          <a:effectLst/>
                        </a:rPr>
                        <a:t>jel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Irányérték</a:t>
                      </a:r>
                      <a:endParaRPr lang="hu-H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</a:t>
                      </a:r>
                      <a:r>
                        <a:rPr lang="en-US" sz="1400" baseline="-25000" dirty="0" smtClean="0">
                          <a:effectLst/>
                        </a:rPr>
                        <a:t>Aeq,M30</a:t>
                      </a:r>
                      <a:r>
                        <a:rPr lang="en-US" sz="1400" dirty="0" smtClean="0">
                          <a:effectLst/>
                        </a:rPr>
                        <a:t> dB*</a:t>
                      </a:r>
                      <a:endParaRPr lang="hu-HU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 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 </a:t>
                      </a:r>
                      <a:r>
                        <a:rPr lang="en-US" sz="1400" dirty="0" err="1">
                          <a:effectLst/>
                        </a:rPr>
                        <a:t>rendezvényszervezők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kötelezettségei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82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</a:t>
                      </a: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hu-H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</a:rPr>
                        <a:t>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közönség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hu-HU" sz="1200" dirty="0" smtClean="0">
                          <a:effectLst/>
                        </a:rPr>
                        <a:t>távoltartása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 </a:t>
                      </a:r>
                      <a:r>
                        <a:rPr lang="en-US" sz="1200" dirty="0" err="1" smtClean="0">
                          <a:effectLst/>
                        </a:rPr>
                        <a:t>hangsugárzók</a:t>
                      </a:r>
                      <a:r>
                        <a:rPr lang="hu-HU" sz="1200" dirty="0" err="1" smtClean="0">
                          <a:effectLst/>
                        </a:rPr>
                        <a:t>tól</a:t>
                      </a:r>
                      <a:endParaRPr lang="hu-HU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m-</a:t>
                      </a:r>
                      <a:r>
                        <a:rPr lang="en-US" sz="1200" dirty="0" err="1">
                          <a:effectLst/>
                        </a:rPr>
                        <a:t>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belül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18 </a:t>
                      </a:r>
                      <a:r>
                        <a:rPr lang="en-US" sz="1200" dirty="0" err="1">
                          <a:effectLst/>
                        </a:rPr>
                        <a:t>év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alattiak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részvétele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esetén</a:t>
                      </a:r>
                      <a:r>
                        <a:rPr lang="en-US" sz="1200" dirty="0">
                          <a:effectLst/>
                        </a:rPr>
                        <a:t> a </a:t>
                      </a:r>
                      <a:r>
                        <a:rPr lang="en-US" sz="1200" dirty="0" err="1">
                          <a:effectLst/>
                        </a:rPr>
                        <a:t>legnagyobb</a:t>
                      </a:r>
                      <a:endParaRPr lang="hu-HU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C-</a:t>
                      </a:r>
                      <a:r>
                        <a:rPr lang="en-US" sz="1200" dirty="0" err="1">
                          <a:effectLst/>
                        </a:rPr>
                        <a:t>csúcshang</a:t>
                      </a:r>
                      <a:r>
                        <a:rPr lang="en-US" sz="1200" dirty="0">
                          <a:effectLst/>
                        </a:rPr>
                        <a:t>-</a:t>
                      </a:r>
                      <a:r>
                        <a:rPr lang="en-US" sz="1200" dirty="0" err="1">
                          <a:effectLst/>
                        </a:rPr>
                        <a:t>nyomásszint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L</a:t>
                      </a:r>
                      <a:r>
                        <a:rPr lang="en-US" sz="1200" baseline="-25000" dirty="0" err="1">
                          <a:effectLst/>
                        </a:rPr>
                        <a:t>C,peak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nem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lehet</a:t>
                      </a:r>
                      <a:endParaRPr lang="hu-HU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125 dB-</a:t>
                      </a:r>
                      <a:r>
                        <a:rPr lang="en-US" sz="1200" dirty="0" err="1">
                          <a:effectLst/>
                        </a:rPr>
                        <a:t>nél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nagyobb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</a:t>
                      </a: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hu-H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</a:rPr>
                        <a:t>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közönség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hu-HU" sz="1200" dirty="0" smtClean="0">
                          <a:effectLst/>
                        </a:rPr>
                        <a:t>távoltartása</a:t>
                      </a:r>
                      <a:r>
                        <a:rPr lang="en-US" sz="1200" dirty="0" smtClean="0">
                          <a:effectLst/>
                        </a:rPr>
                        <a:t> a </a:t>
                      </a:r>
                      <a:r>
                        <a:rPr lang="en-US" sz="1200" dirty="0" err="1" smtClean="0">
                          <a:effectLst/>
                        </a:rPr>
                        <a:t>hangsugárzók</a:t>
                      </a:r>
                      <a:r>
                        <a:rPr lang="hu-HU" sz="1200" dirty="0" err="1" smtClean="0">
                          <a:effectLst/>
                        </a:rPr>
                        <a:t>tól</a:t>
                      </a:r>
                      <a:endParaRPr lang="hu-H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 </a:t>
                      </a:r>
                      <a:r>
                        <a:rPr lang="en-US" sz="1200" dirty="0">
                          <a:effectLst/>
                        </a:rPr>
                        <a:t>m-</a:t>
                      </a:r>
                      <a:r>
                        <a:rPr lang="en-US" sz="1200" dirty="0" err="1">
                          <a:effectLst/>
                        </a:rPr>
                        <a:t>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belül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</a:t>
                      </a: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hu-H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616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</a:t>
                      </a: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hu-H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≤ </a:t>
                      </a: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hu-H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82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endParaRPr lang="hu-H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 anchor="ctr">
                    <a:solidFill>
                      <a:srgbClr val="BB01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hu-H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hu-H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 </a:t>
                      </a:r>
                      <a:r>
                        <a:rPr lang="hu-H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hu-HU" sz="1400" baseline="-250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Aeq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</a:rPr>
                        <a:t>A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dirty="0" err="1" smtClean="0">
                          <a:effectLst/>
                        </a:rPr>
                        <a:t>közönség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hu-HU" sz="1200" dirty="0" smtClean="0">
                          <a:effectLst/>
                        </a:rPr>
                        <a:t>távoltartása</a:t>
                      </a:r>
                      <a:r>
                        <a:rPr lang="en-US" sz="1200" dirty="0" smtClean="0">
                          <a:effectLst/>
                        </a:rPr>
                        <a:t> a </a:t>
                      </a:r>
                      <a:r>
                        <a:rPr lang="en-US" sz="1200" dirty="0" err="1" smtClean="0">
                          <a:effectLst/>
                        </a:rPr>
                        <a:t>hangsugárzók</a:t>
                      </a:r>
                      <a:r>
                        <a:rPr lang="hu-HU" sz="1200" dirty="0" err="1" smtClean="0">
                          <a:effectLst/>
                        </a:rPr>
                        <a:t>tól</a:t>
                      </a:r>
                      <a:endParaRPr lang="hu-HU" sz="12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15 </a:t>
                      </a:r>
                      <a:r>
                        <a:rPr lang="en-US" sz="1200" dirty="0">
                          <a:effectLst/>
                        </a:rPr>
                        <a:t>m-</a:t>
                      </a:r>
                      <a:r>
                        <a:rPr lang="en-US" sz="1200" dirty="0" err="1">
                          <a:effectLst/>
                        </a:rPr>
                        <a:t>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belül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96" marR="61796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22615" y="1484784"/>
            <a:ext cx="451464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hu-HU" dirty="0" smtClean="0"/>
              <a:t>Előre meg </a:t>
            </a:r>
            <a:r>
              <a:rPr lang="hu-HU" dirty="0"/>
              <a:t>kell adni, hogy a rendezvény zajszintje a meghatározott </a:t>
            </a:r>
            <a:r>
              <a:rPr lang="hu-HU" b="1" dirty="0"/>
              <a:t>zajszint- kategóriák </a:t>
            </a:r>
            <a:r>
              <a:rPr lang="hu-HU" dirty="0" smtClean="0"/>
              <a:t>közül </a:t>
            </a:r>
            <a:r>
              <a:rPr lang="hu-HU" dirty="0"/>
              <a:t>melyikbe esik bele.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hu-HU" dirty="0"/>
              <a:t>A vállalt zajszint-kategóriát, </a:t>
            </a:r>
            <a:r>
              <a:rPr lang="hu-HU" dirty="0" smtClean="0"/>
              <a:t>és az ehhez </a:t>
            </a:r>
            <a:r>
              <a:rPr lang="hu-HU" dirty="0"/>
              <a:t>tartozó, </a:t>
            </a:r>
            <a:r>
              <a:rPr lang="hu-HU" b="1" dirty="0" smtClean="0"/>
              <a:t>korfüggően </a:t>
            </a:r>
            <a:r>
              <a:rPr lang="hu-HU" b="1" dirty="0"/>
              <a:t>ajánlott részvételi feltételeket </a:t>
            </a:r>
            <a:r>
              <a:rPr lang="hu-HU" dirty="0" smtClean="0"/>
              <a:t>fel </a:t>
            </a:r>
            <a:r>
              <a:rPr lang="hu-HU" dirty="0"/>
              <a:t>kell tüntetnie a műsorfüzetben, a kiadott részvételi jegyeken, interneten, plakáton, szórólapon stb.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hu-HU" dirty="0"/>
              <a:t>Biztosítania kell, hogy a közönség </a:t>
            </a:r>
            <a:r>
              <a:rPr lang="hu-HU" b="1" dirty="0"/>
              <a:t>ne tudja megközelíteni a hangsugárzókat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hu-HU" b="1" dirty="0" smtClean="0"/>
              <a:t>95 </a:t>
            </a:r>
            <a:r>
              <a:rPr lang="hu-HU" b="1" dirty="0" err="1"/>
              <a:t>dB-nél</a:t>
            </a:r>
            <a:r>
              <a:rPr lang="hu-HU" b="1" dirty="0"/>
              <a:t> </a:t>
            </a:r>
            <a:r>
              <a:rPr lang="hu-HU" dirty="0"/>
              <a:t>nagyobb zajszint esetén, a rendezvény helyszínén, a résztvevők számára </a:t>
            </a:r>
            <a:r>
              <a:rPr lang="hu-HU" b="1" dirty="0"/>
              <a:t>hallásvédő</a:t>
            </a:r>
            <a:r>
              <a:rPr lang="hu-HU" dirty="0"/>
              <a:t> eszközt kell biztosítania.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hu-HU" dirty="0"/>
              <a:t>Vállalnia kell, hogy 18 év alattiak részvétele esetén a </a:t>
            </a:r>
            <a:r>
              <a:rPr lang="hu-HU" b="1" dirty="0" smtClean="0"/>
              <a:t>C-csúcs-</a:t>
            </a:r>
            <a:r>
              <a:rPr lang="hu-HU" dirty="0" smtClean="0"/>
              <a:t> hangnyomásszint </a:t>
            </a:r>
            <a:r>
              <a:rPr lang="hu-HU" dirty="0"/>
              <a:t>(L</a:t>
            </a:r>
            <a:r>
              <a:rPr lang="hu-HU" baseline="-25000" dirty="0"/>
              <a:t>C,</a:t>
            </a:r>
            <a:r>
              <a:rPr lang="hu-HU" baseline="-25000" dirty="0" err="1"/>
              <a:t>peak</a:t>
            </a:r>
            <a:r>
              <a:rPr lang="hu-HU" dirty="0"/>
              <a:t>) </a:t>
            </a:r>
            <a:r>
              <a:rPr lang="hu-HU" b="1" dirty="0"/>
              <a:t>125 </a:t>
            </a:r>
            <a:r>
              <a:rPr lang="hu-HU" b="1" dirty="0" err="1"/>
              <a:t>dB-nél</a:t>
            </a:r>
            <a:r>
              <a:rPr lang="hu-HU" b="1" dirty="0"/>
              <a:t> kisebb </a:t>
            </a:r>
            <a:r>
              <a:rPr lang="hu-HU" dirty="0"/>
              <a:t>marad a műsor teljes időtartama alatt.</a:t>
            </a:r>
          </a:p>
          <a:p>
            <a:endParaRPr lang="en-US" dirty="0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33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95536" y="1461018"/>
            <a:ext cx="921308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hu-HU" sz="2400" dirty="0" smtClean="0"/>
              <a:t>Állapotfelmérés a gyermekrendezvények hangerejéről,</a:t>
            </a:r>
          </a:p>
          <a:p>
            <a:r>
              <a:rPr lang="hu-HU" sz="2400" dirty="0"/>
              <a:t> </a:t>
            </a:r>
            <a:r>
              <a:rPr lang="hu-HU" sz="2400" dirty="0" smtClean="0"/>
              <a:t>     azok </a:t>
            </a:r>
            <a:r>
              <a:rPr lang="hu-HU" sz="2400" dirty="0" smtClean="0"/>
              <a:t>hatásáról </a:t>
            </a:r>
          </a:p>
          <a:p>
            <a:r>
              <a:rPr lang="hu-HU" sz="2400" dirty="0" smtClean="0"/>
              <a:t>	 </a:t>
            </a:r>
            <a:r>
              <a:rPr lang="hu-HU" sz="2000" dirty="0" smtClean="0"/>
              <a:t>- nemzetközi áttekintés</a:t>
            </a:r>
          </a:p>
          <a:p>
            <a:r>
              <a:rPr lang="hu-HU" sz="2000" dirty="0" smtClean="0"/>
              <a:t>	 - hazai helyzet</a:t>
            </a:r>
            <a:endParaRPr lang="hu-HU" sz="2000" dirty="0" smtClean="0"/>
          </a:p>
          <a:p>
            <a:r>
              <a:rPr lang="hu-HU" sz="2000" dirty="0" smtClean="0"/>
              <a:t>	 - zaj-akusztikai és </a:t>
            </a:r>
            <a:r>
              <a:rPr lang="hu-HU" sz="2000" dirty="0" err="1" smtClean="0"/>
              <a:t>audiológiai</a:t>
            </a:r>
            <a:r>
              <a:rPr lang="hu-HU" sz="2000" dirty="0" smtClean="0"/>
              <a:t> mérések</a:t>
            </a:r>
          </a:p>
          <a:p>
            <a:endParaRPr lang="hu-HU" sz="24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hu-HU" sz="2400" dirty="0" smtClean="0"/>
              <a:t>Szakmai </a:t>
            </a:r>
            <a:r>
              <a:rPr lang="hu-HU" sz="2400" dirty="0" smtClean="0"/>
              <a:t>javaslat elkészítése </a:t>
            </a:r>
            <a:r>
              <a:rPr lang="hu-HU" sz="2400" dirty="0" smtClean="0"/>
              <a:t>a gyermekrendezvények </a:t>
            </a:r>
            <a:endParaRPr lang="hu-HU" sz="2400" dirty="0" smtClean="0"/>
          </a:p>
          <a:p>
            <a:r>
              <a:rPr lang="hu-HU" sz="2400" dirty="0" smtClean="0"/>
              <a:t>       hangerejének </a:t>
            </a:r>
            <a:r>
              <a:rPr lang="hu-HU" sz="2400" dirty="0" smtClean="0"/>
              <a:t>szabályozására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hu-HU" sz="2400" b="1" dirty="0">
              <a:solidFill>
                <a:schemeClr val="accent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hu-HU" sz="2400" dirty="0" smtClean="0"/>
              <a:t>Mérési, ellenőrzési módszer kidolgozása</a:t>
            </a:r>
            <a:endParaRPr lang="hu-HU" sz="2400" dirty="0"/>
          </a:p>
        </p:txBody>
      </p:sp>
      <p:pic>
        <p:nvPicPr>
          <p:cNvPr id="3" name="Picture 6" descr="http://www.kamaszpanasz.hu/upload/files/Cikkek/Betegsegek_es_balesetek/fulzug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725" y="4769495"/>
            <a:ext cx="2976275" cy="198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966167" y="354638"/>
            <a:ext cx="83855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0070C0"/>
                </a:solidFill>
              </a:rPr>
              <a:t>A konkrét feladat, amire az MTA Akusztikai Osztályközi </a:t>
            </a:r>
            <a:endParaRPr lang="hu-HU" sz="2800" b="1" dirty="0" smtClean="0">
              <a:solidFill>
                <a:srgbClr val="0070C0"/>
              </a:solidFill>
            </a:endParaRPr>
          </a:p>
          <a:p>
            <a:r>
              <a:rPr lang="hu-HU" sz="2800" b="1" dirty="0" smtClean="0">
                <a:solidFill>
                  <a:srgbClr val="0070C0"/>
                </a:solidFill>
              </a:rPr>
              <a:t>Állandó Bizottsága </a:t>
            </a:r>
            <a:r>
              <a:rPr lang="hu-HU" sz="2800" b="1" dirty="0">
                <a:solidFill>
                  <a:srgbClr val="0070C0"/>
                </a:solidFill>
              </a:rPr>
              <a:t>vállalkozott</a:t>
            </a:r>
            <a:r>
              <a:rPr lang="hu-HU" sz="2800" b="1" dirty="0" smtClean="0">
                <a:solidFill>
                  <a:srgbClr val="0070C0"/>
                </a:solidFill>
              </a:rPr>
              <a:t>:</a:t>
            </a:r>
            <a:endParaRPr lang="hu-HU" sz="2800" b="1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526285"/>
            <a:ext cx="92525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/>
              <a:t> </a:t>
            </a:r>
            <a:r>
              <a:rPr lang="hu-HU" b="1" dirty="0" smtClean="0"/>
              <a:t> </a:t>
            </a:r>
            <a:r>
              <a:rPr lang="hu-HU" sz="2800" b="1" dirty="0" smtClean="0"/>
              <a:t>Oktatás </a:t>
            </a:r>
            <a:r>
              <a:rPr lang="hu-HU" sz="2800" b="1" dirty="0"/>
              <a:t>és </a:t>
            </a:r>
            <a:r>
              <a:rPr lang="hu-HU" sz="2800" b="1" dirty="0" smtClean="0"/>
              <a:t>ismeretterjesztés - </a:t>
            </a:r>
            <a:r>
              <a:rPr lang="hu-HU" sz="2800" b="1" dirty="0"/>
              <a:t>a közönséggel </a:t>
            </a:r>
            <a:r>
              <a:rPr lang="hu-HU" sz="2800" b="1" dirty="0" smtClean="0"/>
              <a:t>el kell fogadtatni </a:t>
            </a:r>
            <a:r>
              <a:rPr lang="hu-HU" sz="2800" b="1" dirty="0"/>
              <a:t>az új </a:t>
            </a:r>
            <a:r>
              <a:rPr lang="hu-HU" sz="2800" b="1" dirty="0" smtClean="0"/>
              <a:t>elveket!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22615" y="2132856"/>
            <a:ext cx="901221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Fontos a társadalommal megismertetni azokat az egészségkárosító hatásokat, amit a </a:t>
            </a:r>
          </a:p>
          <a:p>
            <a:r>
              <a:rPr lang="hu-HU" sz="2000" dirty="0" smtClean="0"/>
              <a:t>nagyon hangos zene hallgatása okoz - halláskárosodás, idegi problémák, stb. </a:t>
            </a:r>
          </a:p>
          <a:p>
            <a:endParaRPr lang="hu-HU" sz="2000" dirty="0" smtClean="0"/>
          </a:p>
          <a:p>
            <a:endParaRPr lang="hu-HU" sz="2000" dirty="0"/>
          </a:p>
          <a:p>
            <a:pPr algn="ctr"/>
            <a:r>
              <a:rPr lang="hu-HU" sz="2000" b="1" dirty="0" smtClean="0">
                <a:solidFill>
                  <a:srgbClr val="FF0000"/>
                </a:solidFill>
              </a:rPr>
              <a:t>Oktató nevelő munkára van szükség!!</a:t>
            </a:r>
          </a:p>
          <a:p>
            <a:endParaRPr lang="hu-HU" sz="2000" dirty="0"/>
          </a:p>
          <a:p>
            <a:endParaRPr lang="hu-HU" sz="2000" dirty="0" smtClean="0"/>
          </a:p>
        </p:txBody>
      </p:sp>
      <p:sp>
        <p:nvSpPr>
          <p:cNvPr id="5" name="Szövegdoboz 4"/>
          <p:cNvSpPr txBox="1"/>
          <p:nvPr/>
        </p:nvSpPr>
        <p:spPr>
          <a:xfrm>
            <a:off x="827584" y="4379625"/>
            <a:ext cx="71578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A lakosság aktív bevonása érdekében létrehoztunk egy új honlapot </a:t>
            </a:r>
          </a:p>
          <a:p>
            <a:r>
              <a:rPr lang="hu-HU" sz="2000" dirty="0" smtClean="0"/>
              <a:t>a nagyközönség számára:</a:t>
            </a:r>
          </a:p>
          <a:p>
            <a:endParaRPr lang="hu-HU" sz="2000" dirty="0"/>
          </a:p>
          <a:p>
            <a:r>
              <a:rPr lang="en-GB" sz="2800" b="1" dirty="0" smtClean="0">
                <a:solidFill>
                  <a:srgbClr val="FF0000"/>
                </a:solidFill>
                <a:hlinkClick r:id="rId2"/>
              </a:rPr>
              <a:t>http://www.ovdafuled.hu/</a:t>
            </a:r>
            <a:endParaRPr lang="hu-HU" sz="2800" b="1" dirty="0" smtClean="0">
              <a:solidFill>
                <a:srgbClr val="FF0000"/>
              </a:solidFill>
            </a:endParaRPr>
          </a:p>
          <a:p>
            <a:endParaRPr lang="hu-HU" sz="2000" b="1" dirty="0">
              <a:solidFill>
                <a:srgbClr val="FF0000"/>
              </a:solidFill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01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91" y="-16230"/>
            <a:ext cx="8420097" cy="6758236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4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3241" y="1628800"/>
            <a:ext cx="871764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000" dirty="0" smtClean="0"/>
              <a:t>Köszönöm </a:t>
            </a:r>
            <a:r>
              <a:rPr lang="hu-HU" sz="2000" dirty="0" smtClean="0"/>
              <a:t>a Bizottság nevében mind a három munkacsoportnak </a:t>
            </a:r>
          </a:p>
          <a:p>
            <a:pPr algn="ctr"/>
            <a:endParaRPr lang="hu-HU" sz="2000" dirty="0" smtClean="0"/>
          </a:p>
          <a:p>
            <a:pPr algn="ctr"/>
            <a:r>
              <a:rPr lang="hu-HU" sz="2000" dirty="0" smtClean="0"/>
              <a:t>azt a  sok - </a:t>
            </a:r>
            <a:r>
              <a:rPr lang="hu-HU" sz="2000" dirty="0" err="1" smtClean="0"/>
              <a:t>sok</a:t>
            </a:r>
            <a:r>
              <a:rPr lang="hu-HU" sz="2000" dirty="0" smtClean="0"/>
              <a:t> fáradtságot</a:t>
            </a:r>
          </a:p>
          <a:p>
            <a:pPr algn="ctr"/>
            <a:endParaRPr lang="hu-HU" sz="2000" dirty="0" smtClean="0"/>
          </a:p>
          <a:p>
            <a:pPr algn="ctr"/>
            <a:r>
              <a:rPr lang="hu-HU" sz="2000" dirty="0" smtClean="0"/>
              <a:t>amit ebbe a gyermekeket védő szakmai törvényelőkészítő munkába belefektettek!</a:t>
            </a:r>
            <a:endParaRPr lang="hu-HU" sz="2000" dirty="0" smtClean="0"/>
          </a:p>
          <a:p>
            <a:pPr algn="ctr"/>
            <a:endParaRPr lang="hu-HU" sz="2000" dirty="0" smtClean="0"/>
          </a:p>
          <a:p>
            <a:pPr algn="ctr"/>
            <a:endParaRPr lang="hu-HU" sz="2000" dirty="0"/>
          </a:p>
          <a:p>
            <a:pPr algn="ctr"/>
            <a:endParaRPr lang="hu-HU" sz="2000" dirty="0" smtClean="0"/>
          </a:p>
          <a:p>
            <a:pPr algn="ctr"/>
            <a:endParaRPr lang="hu-HU" sz="2000" dirty="0"/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http://akb.mta.hu/</a:t>
            </a:r>
          </a:p>
        </p:txBody>
      </p:sp>
      <p:sp>
        <p:nvSpPr>
          <p:cNvPr id="4" name="Téglalap 3"/>
          <p:cNvSpPr/>
          <p:nvPr/>
        </p:nvSpPr>
        <p:spPr>
          <a:xfrm>
            <a:off x="2123728" y="3485"/>
            <a:ext cx="4896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solidFill>
                  <a:schemeClr val="bg1"/>
                </a:solidFill>
              </a:rPr>
              <a:t>     MTA </a:t>
            </a:r>
            <a:r>
              <a:rPr lang="hu-HU" b="1" dirty="0">
                <a:solidFill>
                  <a:schemeClr val="bg1"/>
                </a:solidFill>
              </a:rPr>
              <a:t>Akusztikai Osztályközi Állandó </a:t>
            </a:r>
            <a:r>
              <a:rPr lang="hu-HU" b="1" dirty="0" smtClean="0">
                <a:solidFill>
                  <a:schemeClr val="bg1"/>
                </a:solidFill>
              </a:rPr>
              <a:t>Bizottsága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123728" y="-31404"/>
            <a:ext cx="5136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chemeClr val="bg1"/>
                </a:solidFill>
              </a:rPr>
              <a:t>MTA Akusztikai </a:t>
            </a:r>
            <a:r>
              <a:rPr lang="hu-HU" sz="2000" b="1" dirty="0" err="1" smtClean="0">
                <a:solidFill>
                  <a:schemeClr val="bg1"/>
                </a:solidFill>
              </a:rPr>
              <a:t>OsztályköziÁllandó</a:t>
            </a:r>
            <a:r>
              <a:rPr lang="hu-HU" sz="2000" b="1" dirty="0" smtClean="0">
                <a:solidFill>
                  <a:schemeClr val="bg1"/>
                </a:solidFill>
              </a:rPr>
              <a:t> Bizottsága 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8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9284" y="764704"/>
            <a:ext cx="9033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+mj-lt"/>
              </a:rPr>
              <a:t>	Az MTA Akusztikai Osztályközi Állandó Bizottsága(AOB) </a:t>
            </a:r>
            <a:endParaRPr lang="hu-HU" sz="2400" dirty="0" smtClean="0">
              <a:latin typeface="+mj-lt"/>
            </a:endParaRPr>
          </a:p>
          <a:p>
            <a:endParaRPr lang="hu-HU" sz="2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hu-HU" sz="2400" b="1" dirty="0" smtClean="0">
                <a:solidFill>
                  <a:srgbClr val="0070C0"/>
                </a:solidFill>
                <a:latin typeface="+mj-lt"/>
              </a:rPr>
              <a:t>együtt dolgozik</a:t>
            </a:r>
          </a:p>
          <a:p>
            <a:r>
              <a:rPr lang="hu-HU" sz="2400" b="1" dirty="0" smtClean="0">
                <a:solidFill>
                  <a:srgbClr val="0070C0"/>
                </a:solidFill>
                <a:latin typeface="+mj-lt"/>
              </a:rPr>
              <a:t> </a:t>
            </a:r>
            <a:endParaRPr lang="hu-HU" sz="2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hu-HU" altLang="hu-HU" sz="2400" dirty="0" smtClean="0">
                <a:latin typeface="+mj-lt"/>
              </a:rPr>
              <a:t>az Optikai Akusztikai Film- és Színháztechnikai Tudományos Egyesülettel </a:t>
            </a:r>
          </a:p>
          <a:p>
            <a:r>
              <a:rPr lang="hu-HU" altLang="hu-HU" sz="2400" dirty="0" smtClean="0">
                <a:latin typeface="+mj-lt"/>
              </a:rPr>
              <a:t>és </a:t>
            </a:r>
            <a:r>
              <a:rPr lang="hu-HU" altLang="hu-HU" sz="2400" dirty="0" smtClean="0">
                <a:latin typeface="+mj-lt"/>
              </a:rPr>
              <a:t>a</a:t>
            </a:r>
          </a:p>
          <a:p>
            <a:r>
              <a:rPr lang="hu-HU" sz="2400" dirty="0" smtClean="0">
                <a:latin typeface="+mj-lt"/>
              </a:rPr>
              <a:t>Nemzetközi </a:t>
            </a:r>
            <a:r>
              <a:rPr lang="hu-HU" sz="2400" dirty="0" smtClean="0">
                <a:latin typeface="+mj-lt"/>
              </a:rPr>
              <a:t>Gyermekmentő </a:t>
            </a:r>
            <a:r>
              <a:rPr lang="hu-HU" sz="2400" dirty="0" smtClean="0">
                <a:latin typeface="+mj-lt"/>
              </a:rPr>
              <a:t>Szolgálat Magyar Tagozatával</a:t>
            </a:r>
            <a:endParaRPr lang="hu-HU" sz="2400" dirty="0" smtClean="0">
              <a:latin typeface="+mj-lt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8334" y="3442360"/>
            <a:ext cx="6294737" cy="196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hu-HU" altLang="hu-HU" sz="18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hlinkClick r:id="rId2"/>
            </a:endParaRPr>
          </a:p>
          <a:p>
            <a:r>
              <a:rPr lang="hu-HU" sz="2400" b="1" dirty="0">
                <a:solidFill>
                  <a:srgbClr val="0070C0"/>
                </a:solidFill>
              </a:rPr>
              <a:t>További együttműködő szervezetek</a:t>
            </a:r>
            <a:r>
              <a:rPr lang="hu-HU" sz="2400" b="1" dirty="0" smtClean="0">
                <a:solidFill>
                  <a:srgbClr val="0070C0"/>
                </a:solidFill>
              </a:rPr>
              <a:t>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hu-HU" altLang="hu-HU" sz="1600" dirty="0" smtClean="0"/>
              <a:t>Semmelweis </a:t>
            </a:r>
            <a:r>
              <a:rPr lang="hu-HU" altLang="hu-HU" sz="1600" dirty="0"/>
              <a:t>Egyetem - </a:t>
            </a:r>
            <a:r>
              <a:rPr lang="hu-HU" altLang="hu-HU" sz="1600" dirty="0" err="1"/>
              <a:t>Fül-Orr-Gégészeti</a:t>
            </a:r>
            <a:r>
              <a:rPr lang="hu-HU" altLang="hu-HU" sz="1600" dirty="0"/>
              <a:t> és </a:t>
            </a:r>
            <a:r>
              <a:rPr lang="hu-HU" altLang="hu-HU" sz="1600" dirty="0" err="1"/>
              <a:t>Fej-Nyaksebészeti</a:t>
            </a:r>
            <a:r>
              <a:rPr lang="hu-HU" altLang="hu-HU" sz="1600" dirty="0"/>
              <a:t> Klinika 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hu-HU" altLang="hu-HU" sz="1600" dirty="0" smtClean="0"/>
              <a:t>Budapest Főváros Kormányhivatala 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hu-HU" altLang="hu-HU" sz="1600" dirty="0" smtClean="0"/>
              <a:t>Távközlési </a:t>
            </a:r>
            <a:r>
              <a:rPr lang="hu-HU" altLang="hu-HU" sz="1600" dirty="0"/>
              <a:t>és Médiainformatikai Tanszék – BME VIK</a:t>
            </a:r>
            <a:endParaRPr lang="hu-HU" altLang="hu-HU" sz="1600" dirty="0">
              <a:hlinkClick r:id="rId3"/>
            </a:endParaRPr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hu-HU" sz="1600" dirty="0"/>
              <a:t>Magyar </a:t>
            </a:r>
            <a:r>
              <a:rPr lang="hu-HU" sz="1600" dirty="0" err="1"/>
              <a:t>Fül-Orr-Gége</a:t>
            </a:r>
            <a:r>
              <a:rPr lang="hu-HU" sz="1600" dirty="0"/>
              <a:t> és Fej-, Nyaksebész Orvosok Egyesülete; </a:t>
            </a:r>
            <a:endParaRPr lang="hu-HU" sz="1600" dirty="0" smtClean="0"/>
          </a:p>
          <a:p>
            <a:pPr marL="285750" marR="0" lvl="0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  <a:tabLst/>
            </a:pPr>
            <a:r>
              <a:rPr lang="hu-HU" sz="1600" dirty="0" smtClean="0"/>
              <a:t>Fül-orr-gégészeti </a:t>
            </a:r>
            <a:r>
              <a:rPr lang="hu-HU" sz="1600" dirty="0"/>
              <a:t>Szakmai Kollégium; </a:t>
            </a:r>
            <a:endParaRPr lang="hu-HU" altLang="hu-HU" sz="16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251520" y="5756185"/>
            <a:ext cx="48609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altLang="hu-HU" sz="2400" b="1" dirty="0">
                <a:solidFill>
                  <a:srgbClr val="0070C0"/>
                </a:solidFill>
                <a:latin typeface="+mj-lt"/>
              </a:rPr>
              <a:t>Támogató: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hu-HU" altLang="hu-HU" sz="2400" dirty="0">
                <a:latin typeface="+mj-lt"/>
              </a:rPr>
              <a:t>Emberi Erőforrások Minisztériuma </a:t>
            </a:r>
          </a:p>
          <a:p>
            <a:endParaRPr lang="en-US" sz="2400" dirty="0">
              <a:latin typeface="+mj-lt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4" y="107201"/>
            <a:ext cx="837075" cy="109788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0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37275" y="1628800"/>
            <a:ext cx="752432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hu-HU" sz="2000" b="1" dirty="0" smtClean="0">
                <a:solidFill>
                  <a:srgbClr val="0070C0"/>
                </a:solidFill>
              </a:rPr>
              <a:t>Az </a:t>
            </a:r>
            <a:r>
              <a:rPr lang="hu-HU" sz="2000" b="1" dirty="0">
                <a:solidFill>
                  <a:srgbClr val="0070C0"/>
                </a:solidFill>
              </a:rPr>
              <a:t>orvos szakértő </a:t>
            </a:r>
            <a:r>
              <a:rPr lang="hu-HU" sz="2000" b="1" dirty="0" smtClean="0">
                <a:solidFill>
                  <a:srgbClr val="0070C0"/>
                </a:solidFill>
              </a:rPr>
              <a:t>csoport</a:t>
            </a:r>
            <a:r>
              <a:rPr lang="hu-HU" sz="2000" b="1" dirty="0" smtClean="0">
                <a:solidFill>
                  <a:srgbClr val="0070C0"/>
                </a:solidFill>
              </a:rPr>
              <a:t>:</a:t>
            </a:r>
          </a:p>
          <a:p>
            <a:pPr marL="457200" indent="-457200">
              <a:buAutoNum type="arabicPeriod"/>
            </a:pPr>
            <a:endParaRPr lang="hu-HU" sz="2000" b="1" dirty="0">
              <a:solidFill>
                <a:srgbClr val="0070C0"/>
              </a:solidFill>
            </a:endParaRPr>
          </a:p>
          <a:p>
            <a:endParaRPr lang="hu-HU" sz="2000" b="1" dirty="0" smtClean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endParaRPr lang="hu-HU" sz="2000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Fül-orr-gégész </a:t>
            </a:r>
            <a:r>
              <a:rPr lang="hu-HU" sz="2000" dirty="0" smtClean="0"/>
              <a:t>szakorvosok a hazai és nemzetközi </a:t>
            </a:r>
            <a:r>
              <a:rPr lang="hu-HU" sz="2000" dirty="0"/>
              <a:t>orvosi tudományos hátteret </a:t>
            </a:r>
            <a:r>
              <a:rPr lang="hu-HU" sz="2000" dirty="0" smtClean="0"/>
              <a:t>tárták fel. </a:t>
            </a:r>
            <a:endParaRPr lang="hu-HU" sz="2000" dirty="0" smtClean="0"/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Tapasztalatokat </a:t>
            </a:r>
            <a:r>
              <a:rPr lang="hu-HU" sz="2000" dirty="0" smtClean="0"/>
              <a:t>gyűjtöttek, összegeztek</a:t>
            </a:r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/>
              <a:t> Rendezvények előtt és után hallásvizsgálatot </a:t>
            </a:r>
            <a:r>
              <a:rPr lang="hu-HU" sz="2000" dirty="0" smtClean="0"/>
              <a:t>végzett </a:t>
            </a:r>
            <a:r>
              <a:rPr lang="hu-HU" sz="2000" dirty="0"/>
              <a:t>az orvos </a:t>
            </a:r>
            <a:r>
              <a:rPr lang="hu-HU" sz="2000" dirty="0" smtClean="0"/>
              <a:t>csoport, </a:t>
            </a:r>
            <a:r>
              <a:rPr lang="hu-HU" sz="2000" dirty="0"/>
              <a:t>a rendezvényt hallgató </a:t>
            </a:r>
            <a:r>
              <a:rPr lang="hu-HU" sz="2000" dirty="0" smtClean="0"/>
              <a:t>gyermekeken, </a:t>
            </a:r>
            <a:r>
              <a:rPr lang="hu-HU" sz="2000" dirty="0" err="1"/>
              <a:t>otoakusztikus</a:t>
            </a:r>
            <a:r>
              <a:rPr lang="hu-HU" sz="2000" dirty="0"/>
              <a:t> emisszió méréssel, </a:t>
            </a:r>
            <a:r>
              <a:rPr lang="hu-HU" sz="2000" dirty="0" smtClean="0"/>
              <a:t>amely </a:t>
            </a:r>
            <a:r>
              <a:rPr lang="hu-HU" sz="2000" dirty="0"/>
              <a:t>speciálisan a belsőfül működését </a:t>
            </a:r>
            <a:r>
              <a:rPr lang="hu-HU" sz="2000" dirty="0" smtClean="0"/>
              <a:t>(szőrsejteket) vizsgáló </a:t>
            </a:r>
            <a:r>
              <a:rPr lang="hu-HU" sz="2000" dirty="0"/>
              <a:t>objektív mérési lehetőség.  </a:t>
            </a:r>
            <a:endParaRPr lang="hu-HU" sz="2000" dirty="0" smtClean="0"/>
          </a:p>
          <a:p>
            <a:endParaRPr lang="hu-HU" sz="1400" dirty="0"/>
          </a:p>
        </p:txBody>
      </p:sp>
      <p:pic>
        <p:nvPicPr>
          <p:cNvPr id="6146" name="Picture 2" descr="http://www.medicover.hu/wp-content/uploads/2013/07/ea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431" y="1628800"/>
            <a:ext cx="1990941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937275" y="286360"/>
            <a:ext cx="8282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</a:rPr>
              <a:t>A munkához három szakértő csoportot alakítottunk ki: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7716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4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51056" y="1386323"/>
            <a:ext cx="75243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1400" dirty="0"/>
          </a:p>
          <a:p>
            <a:r>
              <a:rPr lang="hu-HU" sz="2000" b="1" dirty="0" smtClean="0">
                <a:solidFill>
                  <a:srgbClr val="0070C0"/>
                </a:solidFill>
              </a:rPr>
              <a:t>2. Az </a:t>
            </a:r>
            <a:r>
              <a:rPr lang="hu-HU" sz="2000" b="1" dirty="0">
                <a:solidFill>
                  <a:srgbClr val="0070C0"/>
                </a:solidFill>
              </a:rPr>
              <a:t>akusztikus szakértő </a:t>
            </a:r>
            <a:r>
              <a:rPr lang="hu-HU" sz="2000" b="1" dirty="0" smtClean="0">
                <a:solidFill>
                  <a:srgbClr val="0070C0"/>
                </a:solidFill>
              </a:rPr>
              <a:t>csoport</a:t>
            </a:r>
            <a:r>
              <a:rPr lang="hu-HU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hu-HU" sz="2000" b="1" dirty="0">
              <a:solidFill>
                <a:srgbClr val="0070C0"/>
              </a:solidFill>
            </a:endParaRPr>
          </a:p>
          <a:p>
            <a:endParaRPr lang="hu-HU" sz="2000" dirty="0" smtClean="0">
              <a:solidFill>
                <a:srgbClr val="0070C0"/>
              </a:solidFill>
            </a:endParaRPr>
          </a:p>
          <a:p>
            <a:endParaRPr lang="hu-H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Az akusztikusok nagyszámú </a:t>
            </a:r>
            <a:r>
              <a:rPr lang="hu-HU" sz="2000" dirty="0"/>
              <a:t>mérést </a:t>
            </a:r>
            <a:r>
              <a:rPr lang="hu-HU" sz="2000" dirty="0" smtClean="0"/>
              <a:t>végeztek </a:t>
            </a:r>
            <a:r>
              <a:rPr lang="hu-HU" sz="2000" dirty="0"/>
              <a:t>különböző </a:t>
            </a:r>
            <a:r>
              <a:rPr lang="hu-HU" sz="2000" dirty="0" smtClean="0"/>
              <a:t>zajterheléssel járó </a:t>
            </a:r>
            <a:r>
              <a:rPr lang="hu-HU" sz="2000" dirty="0"/>
              <a:t>rendezvényeken. </a:t>
            </a:r>
            <a:endParaRPr lang="hu-HU" sz="2000" dirty="0" smtClean="0"/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Vizsgálták, </a:t>
            </a:r>
            <a:r>
              <a:rPr lang="hu-HU" sz="2000" dirty="0"/>
              <a:t>hogy a gyerekek általában egy-egy napon </a:t>
            </a:r>
            <a:r>
              <a:rPr lang="hu-HU" sz="2000" dirty="0" smtClean="0"/>
              <a:t>mekkora zajterhelésnek </a:t>
            </a:r>
            <a:r>
              <a:rPr lang="hu-HU" sz="2000" dirty="0"/>
              <a:t>vannak </a:t>
            </a:r>
            <a:r>
              <a:rPr lang="hu-HU" sz="2000" dirty="0" smtClean="0"/>
              <a:t>kitéve</a:t>
            </a:r>
            <a:r>
              <a:rPr lang="hu-HU" sz="2000" dirty="0" smtClean="0"/>
              <a:t>.</a:t>
            </a:r>
          </a:p>
          <a:p>
            <a:endParaRPr lang="hu-HU" sz="20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A szabályozáshoz </a:t>
            </a:r>
            <a:r>
              <a:rPr lang="hu-HU" sz="2000" dirty="0"/>
              <a:t>pontos, </a:t>
            </a:r>
            <a:r>
              <a:rPr lang="hu-HU" sz="2000" dirty="0" smtClean="0"/>
              <a:t>szabványos, </a:t>
            </a:r>
            <a:r>
              <a:rPr lang="hu-HU" sz="2000" dirty="0"/>
              <a:t>egységes mérési eljárást </a:t>
            </a:r>
            <a:r>
              <a:rPr lang="hu-HU" sz="2000" dirty="0" smtClean="0"/>
              <a:t>dolgoztak ki, </a:t>
            </a:r>
            <a:r>
              <a:rPr lang="hu-HU" sz="2000" dirty="0" smtClean="0"/>
              <a:t>és </a:t>
            </a:r>
            <a:r>
              <a:rPr lang="hu-HU" sz="2000" dirty="0" smtClean="0"/>
              <a:t>javaslatot tettek az ellenőrzés módjára is.</a:t>
            </a:r>
            <a:endParaRPr lang="hu-HU" sz="2000" dirty="0" smtClean="0"/>
          </a:p>
          <a:p>
            <a:r>
              <a:rPr lang="hu-HU" sz="2000" dirty="0"/>
              <a:t> </a:t>
            </a:r>
          </a:p>
          <a:p>
            <a:r>
              <a:rPr lang="hu-HU" sz="2000" dirty="0"/>
              <a:t> </a:t>
            </a:r>
            <a:r>
              <a:rPr lang="hu-HU" sz="2000" dirty="0" smtClean="0"/>
              <a:t>. </a:t>
            </a:r>
            <a:endParaRPr lang="en-GB" sz="2000" dirty="0"/>
          </a:p>
        </p:txBody>
      </p:sp>
      <p:pic>
        <p:nvPicPr>
          <p:cNvPr id="6148" name="Picture 4" descr="http://www.cirrus-optimus.com/wp-content/uploads/2012/10/optimus-r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594" y="1628800"/>
            <a:ext cx="2286965" cy="114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951056" y="312631"/>
            <a:ext cx="8282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</a:rPr>
              <a:t>A munkához három szakértő csoportot alakítottunk ki: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7716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24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51056" y="1052736"/>
            <a:ext cx="75243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1600" dirty="0" smtClean="0"/>
          </a:p>
          <a:p>
            <a:r>
              <a:rPr lang="hu-HU" sz="1400" dirty="0"/>
              <a:t> </a:t>
            </a:r>
          </a:p>
          <a:p>
            <a:r>
              <a:rPr lang="hu-HU" sz="1400" dirty="0"/>
              <a:t> </a:t>
            </a:r>
            <a:r>
              <a:rPr lang="hu-HU" sz="2000" b="1" dirty="0" smtClean="0">
                <a:solidFill>
                  <a:srgbClr val="0070C0"/>
                </a:solidFill>
              </a:rPr>
              <a:t>3. Informatikai</a:t>
            </a:r>
            <a:r>
              <a:rPr lang="hu-HU" sz="2000" b="1" dirty="0">
                <a:solidFill>
                  <a:srgbClr val="0070C0"/>
                </a:solidFill>
              </a:rPr>
              <a:t>, társadalmi mozgósítás szakértő </a:t>
            </a:r>
            <a:r>
              <a:rPr lang="hu-HU" sz="2000" b="1" dirty="0" smtClean="0">
                <a:solidFill>
                  <a:srgbClr val="0070C0"/>
                </a:solidFill>
              </a:rPr>
              <a:t>csoport</a:t>
            </a:r>
            <a:r>
              <a:rPr lang="hu-HU" sz="2000" b="1" dirty="0" smtClean="0">
                <a:solidFill>
                  <a:srgbClr val="0070C0"/>
                </a:solidFill>
              </a:rPr>
              <a:t>:</a:t>
            </a:r>
          </a:p>
          <a:p>
            <a:endParaRPr lang="hu-HU" sz="2000" dirty="0" smtClean="0">
              <a:solidFill>
                <a:srgbClr val="0070C0"/>
              </a:solidFill>
            </a:endParaRPr>
          </a:p>
          <a:p>
            <a:endParaRPr lang="hu-HU" sz="2000" dirty="0">
              <a:solidFill>
                <a:srgbClr val="0070C0"/>
              </a:solidFill>
            </a:endParaRPr>
          </a:p>
          <a:p>
            <a:endParaRPr lang="hu-HU" sz="2000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/>
              <a:t>Társadalmi tájékoztatási, oktatási célból </a:t>
            </a:r>
            <a:r>
              <a:rPr lang="hu-HU" sz="2000" dirty="0" smtClean="0"/>
              <a:t>létrehozták az </a:t>
            </a:r>
            <a:r>
              <a:rPr lang="hu-HU" sz="2000" u="sng" dirty="0" err="1">
                <a:hlinkClick r:id="rId2"/>
              </a:rPr>
              <a:t>www.ovdafuled.hu</a:t>
            </a:r>
            <a:r>
              <a:rPr lang="hu-HU" sz="2000" dirty="0"/>
              <a:t> </a:t>
            </a:r>
            <a:r>
              <a:rPr lang="hu-HU" sz="2000" dirty="0" smtClean="0"/>
              <a:t>honlapot -  </a:t>
            </a:r>
            <a:r>
              <a:rPr lang="hu-HU" sz="2000" dirty="0"/>
              <a:t>információk szolgáltatása az érdeklődők részére.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u-HU" sz="2000" dirty="0" smtClean="0"/>
              <a:t>A </a:t>
            </a:r>
            <a:r>
              <a:rPr lang="hu-HU" sz="2000" dirty="0"/>
              <a:t>társadalmi mozgósítás egyik alapjául szolgáló mobiltelefonos </a:t>
            </a:r>
            <a:r>
              <a:rPr lang="hu-HU" sz="2000" dirty="0" smtClean="0"/>
              <a:t>zajmérést valósítanak meg. </a:t>
            </a:r>
          </a:p>
          <a:p>
            <a:r>
              <a:rPr lang="hu-HU" sz="2000" dirty="0"/>
              <a:t>	</a:t>
            </a:r>
            <a:r>
              <a:rPr lang="hu-HU" sz="1400" dirty="0" smtClean="0"/>
              <a:t>Egy </a:t>
            </a:r>
            <a:r>
              <a:rPr lang="hu-HU" sz="1400" dirty="0" smtClean="0"/>
              <a:t>mobiltelefonos zajmérés rendkívül hatékonyan képes tudatossággá </a:t>
            </a:r>
            <a:r>
              <a:rPr lang="hu-HU" sz="1400" dirty="0"/>
              <a:t>tenni a hallott </a:t>
            </a:r>
            <a:r>
              <a:rPr lang="hu-HU" sz="1400" dirty="0" smtClean="0"/>
              <a:t>	hangerő </a:t>
            </a:r>
            <a:r>
              <a:rPr lang="hu-HU" sz="1400" dirty="0"/>
              <a:t>nagyságát. Segítségével a műsort hallgató közönség, a szülők maguk is </a:t>
            </a:r>
            <a:r>
              <a:rPr lang="hu-HU" sz="1400" dirty="0" smtClean="0"/>
              <a:t>	tájékozódhatnának </a:t>
            </a:r>
            <a:r>
              <a:rPr lang="hu-HU" sz="1400" dirty="0"/>
              <a:t>arról, hogy adott helyzetben mekkora hangerőnek is teszik ki </a:t>
            </a:r>
            <a:r>
              <a:rPr lang="hu-HU" sz="1400" dirty="0" smtClean="0"/>
              <a:t>	gyermeküket</a:t>
            </a:r>
            <a:r>
              <a:rPr lang="hu-HU" sz="1400" dirty="0"/>
              <a:t>. </a:t>
            </a:r>
            <a:endParaRPr lang="hu-HU" sz="1400" dirty="0" smtClean="0"/>
          </a:p>
          <a:p>
            <a:pPr lvl="1"/>
            <a:r>
              <a:rPr lang="hu-HU" sz="2000" dirty="0" smtClean="0"/>
              <a:t>        - hitelesítési eljárást dolgoztak ki lényeges mobil és</a:t>
            </a:r>
          </a:p>
          <a:p>
            <a:pPr lvl="1"/>
            <a:r>
              <a:rPr lang="hu-HU" sz="2000" dirty="0"/>
              <a:t> </a:t>
            </a:r>
            <a:r>
              <a:rPr lang="hu-HU" sz="2000" dirty="0" smtClean="0"/>
              <a:t>         </a:t>
            </a:r>
            <a:r>
              <a:rPr lang="hu-HU" sz="2000" dirty="0" err="1" smtClean="0"/>
              <a:t>okostelefon</a:t>
            </a:r>
            <a:r>
              <a:rPr lang="hu-HU" sz="2000" dirty="0" smtClean="0"/>
              <a:t> típusonként</a:t>
            </a:r>
          </a:p>
          <a:p>
            <a:pPr lvl="1"/>
            <a:r>
              <a:rPr lang="hu-HU" sz="2000" dirty="0" smtClean="0"/>
              <a:t>        - felhasználóbarát mérőprogram kialakítása</a:t>
            </a:r>
            <a:endParaRPr lang="en-GB" sz="20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1115616" y="281993"/>
            <a:ext cx="7113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</a:rPr>
              <a:t>A munkához három szakértő csoportot alakítottunk ki:</a:t>
            </a:r>
          </a:p>
        </p:txBody>
      </p:sp>
      <p:pic>
        <p:nvPicPr>
          <p:cNvPr id="6152" name="Picture 8" descr="http://tech2.hu/wordpress/wp-content/uploads/2013/10/nokia_207_mobiltelefon_bemutato_video_tech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85" y="1556792"/>
            <a:ext cx="1422099" cy="99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7716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6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34075" y="764704"/>
            <a:ext cx="9109866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0070C0"/>
                </a:solidFill>
              </a:rPr>
              <a:t>         A </a:t>
            </a:r>
            <a:r>
              <a:rPr lang="hu-HU" sz="3200" dirty="0">
                <a:solidFill>
                  <a:srgbClr val="0070C0"/>
                </a:solidFill>
              </a:rPr>
              <a:t>közös munka 2014 szeptemberétől indult el</a:t>
            </a:r>
            <a:r>
              <a:rPr lang="hu-HU" sz="3200" dirty="0" smtClean="0"/>
              <a:t>.</a:t>
            </a:r>
          </a:p>
          <a:p>
            <a:endParaRPr lang="hu-HU" sz="3200" dirty="0" smtClean="0"/>
          </a:p>
          <a:p>
            <a:r>
              <a:rPr lang="hu-HU" sz="3200" dirty="0" smtClean="0"/>
              <a:t>A Minisztérium által támogatott projekt </a:t>
            </a:r>
          </a:p>
          <a:p>
            <a:r>
              <a:rPr lang="hu-HU" sz="3200" dirty="0" smtClean="0"/>
              <a:t>futamideje 1 év</a:t>
            </a:r>
          </a:p>
          <a:p>
            <a:r>
              <a:rPr lang="hu-HU" sz="3200" b="1" dirty="0" smtClean="0"/>
              <a:t>2016. Január 1.-2016 november 30.</a:t>
            </a:r>
          </a:p>
          <a:p>
            <a:endParaRPr lang="hu-HU" sz="3200" dirty="0"/>
          </a:p>
          <a:p>
            <a:r>
              <a:rPr lang="hu-HU" sz="3200" dirty="0" smtClean="0"/>
              <a:t>A futamidő végére </a:t>
            </a:r>
          </a:p>
          <a:p>
            <a:r>
              <a:rPr lang="hu-HU" sz="3200" dirty="0" smtClean="0"/>
              <a:t>A Nemzetközi Gyermekmentő </a:t>
            </a:r>
            <a:r>
              <a:rPr lang="hu-HU" sz="3200" dirty="0"/>
              <a:t>S</a:t>
            </a:r>
            <a:r>
              <a:rPr lang="hu-HU" sz="3200" dirty="0" smtClean="0"/>
              <a:t>zolgálat ügyvédje</a:t>
            </a:r>
          </a:p>
          <a:p>
            <a:r>
              <a:rPr lang="hu-HU" sz="3200" dirty="0"/>
              <a:t>dr. Lengyel Márk</a:t>
            </a:r>
          </a:p>
          <a:p>
            <a:r>
              <a:rPr lang="hu-HU" sz="3200" dirty="0" smtClean="0"/>
              <a:t>A szakmai javaslatunk alapján</a:t>
            </a:r>
          </a:p>
          <a:p>
            <a:r>
              <a:rPr lang="hu-HU" sz="3200" dirty="0" smtClean="0"/>
              <a:t>Jogi szabályozási tervet készít el és ad át az </a:t>
            </a:r>
            <a:r>
              <a:rPr lang="hu-HU" sz="3200" dirty="0" err="1" smtClean="0"/>
              <a:t>EMMI-nek</a:t>
            </a:r>
            <a:endParaRPr lang="hu-HU" sz="32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96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345526" y="1988840"/>
            <a:ext cx="62744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rgbClr val="0070C0"/>
                </a:solidFill>
              </a:rPr>
              <a:t>Köszönöm a figyelmet, </a:t>
            </a:r>
          </a:p>
          <a:p>
            <a:pPr algn="ctr"/>
            <a:r>
              <a:rPr lang="hu-HU" sz="2800" b="1" dirty="0" smtClean="0">
                <a:solidFill>
                  <a:srgbClr val="0070C0"/>
                </a:solidFill>
              </a:rPr>
              <a:t>és most átadom a szót munkatársaimnak</a:t>
            </a:r>
          </a:p>
          <a:p>
            <a:pPr algn="ctr"/>
            <a:endParaRPr lang="hu-HU" sz="2800" b="1" dirty="0">
              <a:solidFill>
                <a:srgbClr val="0070C0"/>
              </a:solidFill>
            </a:endParaRPr>
          </a:p>
          <a:p>
            <a:pPr algn="ctr"/>
            <a:endParaRPr lang="hu-H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en-GB" sz="2800" b="1" dirty="0">
                <a:solidFill>
                  <a:srgbClr val="FF0000"/>
                </a:solidFill>
              </a:rPr>
              <a:t>http://akb.mta.hu/</a:t>
            </a:r>
          </a:p>
          <a:p>
            <a:pPr algn="ctr"/>
            <a:endParaRPr lang="hu-HU" sz="2800" b="1" dirty="0">
              <a:solidFill>
                <a:srgbClr val="0070C0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5" y="116632"/>
            <a:ext cx="843552" cy="110638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774" y="1700808"/>
            <a:ext cx="9144000" cy="1194661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D60093"/>
                </a:solidFill>
              </a:rPr>
              <a:t/>
            </a:r>
            <a:br>
              <a:rPr lang="hu-HU" b="1" dirty="0" smtClean="0">
                <a:solidFill>
                  <a:srgbClr val="D60093"/>
                </a:solidFill>
              </a:rPr>
            </a:br>
            <a:r>
              <a:rPr lang="hu-HU" b="1" dirty="0">
                <a:solidFill>
                  <a:srgbClr val="D60093"/>
                </a:solidFill>
              </a:rPr>
              <a:t/>
            </a:r>
            <a:br>
              <a:rPr lang="hu-HU" b="1" dirty="0">
                <a:solidFill>
                  <a:srgbClr val="D60093"/>
                </a:solidFill>
              </a:rPr>
            </a:br>
            <a:r>
              <a:rPr lang="hu-HU" dirty="0" smtClean="0"/>
              <a:t> </a:t>
            </a:r>
            <a:r>
              <a:rPr lang="hu-HU" dirty="0"/>
              <a:t>A gyermekrendezvények hangerősítésének szabályozása</a:t>
            </a:r>
            <a:r>
              <a:rPr lang="hu-HU" dirty="0" smtClean="0"/>
              <a:t>, </a:t>
            </a:r>
            <a:r>
              <a:rPr lang="hu-HU" dirty="0"/>
              <a:t>a gyermekeket érő zajterhelés </a:t>
            </a:r>
            <a:r>
              <a:rPr lang="hu-HU" dirty="0" smtClean="0"/>
              <a:t>csökkentésére</a:t>
            </a:r>
            <a:r>
              <a:rPr lang="hu-HU" b="1" dirty="0">
                <a:solidFill>
                  <a:srgbClr val="D60093"/>
                </a:solidFill>
              </a:rPr>
              <a:t/>
            </a:r>
            <a:br>
              <a:rPr lang="hu-HU" b="1" dirty="0">
                <a:solidFill>
                  <a:srgbClr val="D60093"/>
                </a:solidFill>
              </a:rPr>
            </a:br>
            <a:r>
              <a:rPr lang="hu-HU" sz="3600" b="1" dirty="0" smtClean="0">
                <a:solidFill>
                  <a:srgbClr val="D60093"/>
                </a:solidFill>
              </a:rPr>
              <a:t>I</a:t>
            </a:r>
            <a:r>
              <a:rPr lang="hu-HU" sz="3600" b="1" dirty="0" smtClean="0">
                <a:solidFill>
                  <a:srgbClr val="D60093"/>
                </a:solidFill>
              </a:rPr>
              <a:t>I</a:t>
            </a:r>
            <a:r>
              <a:rPr lang="hu-HU" sz="3600" b="1" dirty="0">
                <a:solidFill>
                  <a:srgbClr val="D60093"/>
                </a:solidFill>
              </a:rPr>
              <a:t>. rész</a:t>
            </a:r>
            <a:r>
              <a:rPr lang="hu-HU" b="1" dirty="0" smtClean="0">
                <a:solidFill>
                  <a:srgbClr val="D60093"/>
                </a:solidFill>
              </a:rPr>
              <a:t/>
            </a:r>
            <a:br>
              <a:rPr lang="hu-HU" b="1" dirty="0" smtClean="0">
                <a:solidFill>
                  <a:srgbClr val="D60093"/>
                </a:solidFill>
              </a:rPr>
            </a:br>
            <a:r>
              <a:rPr lang="hu-HU" sz="3600" i="1" dirty="0" smtClean="0"/>
              <a:t>Törvényelőkészítő munka</a:t>
            </a:r>
            <a:endParaRPr lang="en-GB" sz="3600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819007"/>
          </a:xfrm>
        </p:spPr>
        <p:txBody>
          <a:bodyPr>
            <a:normAutofit fontScale="47500" lnSpcReduction="20000"/>
          </a:bodyPr>
          <a:lstStyle/>
          <a:p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Vicsi Klára </a:t>
            </a:r>
          </a:p>
          <a:p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vicsi</a:t>
            </a:r>
            <a:r>
              <a:rPr lang="hu-H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hu-H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tmit.bme.hu</a:t>
            </a:r>
            <a:endParaRPr lang="hu-H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hu-H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b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16" y="88839"/>
            <a:ext cx="1064329" cy="1395945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</p:pic>
      <p:pic>
        <p:nvPicPr>
          <p:cNvPr id="1028" name="Picture 4" descr="http://www.zold18.hu/sites/default/files/siteimg/cikk_kepek/human/zaj_gyerek_wikimedia_or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38299"/>
            <a:ext cx="2613670" cy="1866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619672" y="429090"/>
            <a:ext cx="6579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Akusztikai </a:t>
            </a:r>
            <a:r>
              <a:rPr lang="hu-H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Osztályközi Állandó Bizottság (AOB)</a:t>
            </a:r>
            <a:br>
              <a:rPr lang="hu-H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24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F9065-CC78-49AC-BEC0-1B4D926F02A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44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15947</TotalTime>
  <Words>986</Words>
  <Application>Microsoft Office PowerPoint</Application>
  <PresentationFormat>Diavetítés a képernyőre (4:3 oldalarány)</PresentationFormat>
  <Paragraphs>292</Paragraphs>
  <Slides>22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Office-téma</vt:lpstr>
      <vt:lpstr>   A gyermekrendezvények hangerősítésének szabályozása, a gyermekeket érő zajterhelés csökkentésére I. rész Törvényelőkészítő munka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   A gyermekrendezvények hangerősítésének szabályozása, a gyermekeket érő zajterhelés csökkentésére II. rész Törvényelőkészítő munka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Gyermekek hallásvédelmének stratégiája</dc:title>
  <dc:creator>vicsik</dc:creator>
  <cp:lastModifiedBy>Vicsi</cp:lastModifiedBy>
  <cp:revision>223</cp:revision>
  <dcterms:created xsi:type="dcterms:W3CDTF">2015-04-03T14:09:59Z</dcterms:created>
  <dcterms:modified xsi:type="dcterms:W3CDTF">2016-11-09T19:43:40Z</dcterms:modified>
</cp:coreProperties>
</file>